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47" r:id="rId5"/>
  </p:sldMasterIdLst>
  <p:notesMasterIdLst>
    <p:notesMasterId r:id="rId27"/>
  </p:notesMasterIdLst>
  <p:handoutMasterIdLst>
    <p:handoutMasterId r:id="rId28"/>
  </p:handoutMasterIdLst>
  <p:sldIdLst>
    <p:sldId id="324" r:id="rId6"/>
    <p:sldId id="303" r:id="rId7"/>
    <p:sldId id="325" r:id="rId8"/>
    <p:sldId id="308" r:id="rId9"/>
    <p:sldId id="309" r:id="rId10"/>
    <p:sldId id="310" r:id="rId11"/>
    <p:sldId id="301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07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C18"/>
    <a:srgbClr val="5D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82" autoAdjust="0"/>
    <p:restoredTop sz="96405" autoAdjust="0"/>
  </p:normalViewPr>
  <p:slideViewPr>
    <p:cSldViewPr snapToGrid="0">
      <p:cViewPr varScale="1">
        <p:scale>
          <a:sx n="103" d="100"/>
          <a:sy n="103" d="100"/>
        </p:scale>
        <p:origin x="1134" y="108"/>
      </p:cViewPr>
      <p:guideLst/>
    </p:cSldViewPr>
  </p:slideViewPr>
  <p:outlineViewPr>
    <p:cViewPr>
      <p:scale>
        <a:sx n="33" d="100"/>
        <a:sy n="33" d="100"/>
      </p:scale>
      <p:origin x="0" y="-6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75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F2DE46-3A07-D2AD-37DA-FAA08AFCBC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89C84-5BB0-6385-9B4B-7603B85230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C6D21-931B-9744-860E-9BA3D9C4AC38}" type="datetimeFigureOut">
              <a:rPr lang="en-US">
                <a:latin typeface="Arial" panose="020B0604020202020204" pitchFamily="34" charset="0"/>
              </a:rPr>
              <a:pPr>
                <a:defRPr/>
              </a:pPr>
              <a:t>2/16/2026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69EA9-FF37-ACA1-4150-97AD4791C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0D455-901F-1381-66BF-B07FC711D2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D91E981-3A1F-7D4B-A4BE-0A4284CE6FA5}" type="slidenum">
              <a:rPr lang="en-US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93383C-A683-C919-3135-C447889E98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14F24-4132-1A75-D2A4-BD9D3BC1F1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C235E1-6E59-8947-BA8F-3DA54233A74F}" type="datetimeFigureOut">
              <a:rPr lang="en-US" smtClean="0"/>
              <a:pPr>
                <a:defRPr/>
              </a:pPr>
              <a:t>2/16/2026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924D5AC-D38E-14BC-7574-CF774CDE4E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53B1FF8-D042-E588-83AE-BCCA1A91E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F5681-00E4-C10A-7A29-AD09AA89E9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9A684-1CA1-BA29-BD40-9D2F79E31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1EC1E3-F35F-334F-B16D-E9127AADAD9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title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B58DB7-87FA-5B4F-1FE5-4A2E2A2BFF02}"/>
              </a:ext>
            </a:extLst>
          </p:cNvPr>
          <p:cNvSpPr/>
          <p:nvPr userDrawn="1"/>
        </p:nvSpPr>
        <p:spPr>
          <a:xfrm>
            <a:off x="184639" y="164122"/>
            <a:ext cx="11822722" cy="6509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E42CB-9C8B-D2D7-6297-755D9A85782F}"/>
              </a:ext>
            </a:extLst>
          </p:cNvPr>
          <p:cNvSpPr/>
          <p:nvPr userDrawn="1"/>
        </p:nvSpPr>
        <p:spPr>
          <a:xfrm>
            <a:off x="9091098" y="164122"/>
            <a:ext cx="2916263" cy="1641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D745230-BBB5-2342-512A-04FF6B89A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672142"/>
            <a:ext cx="10287000" cy="74789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5400" b="1" i="0" kern="3000" spc="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45EA388-638E-C444-7AA2-61960A6339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3708771"/>
            <a:ext cx="10287000" cy="2769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2000" b="0" i="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311915F7-957F-C11D-B327-1AEC4E065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769094"/>
            <a:ext cx="3223260" cy="671512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BF32650-26F4-CAD2-9616-B59718564C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6244784"/>
            <a:ext cx="5716077" cy="166199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200" b="0" i="0" kern="1200" cap="all" spc="5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5BB11A5-AF5C-351F-6CAB-0560A2053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8100" y="2094272"/>
            <a:ext cx="1030252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199664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a_text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4E1900-707A-ECF7-6B5E-1FFE61D590CF}"/>
              </a:ext>
            </a:extLst>
          </p:cNvPr>
          <p:cNvSpPr/>
          <p:nvPr/>
        </p:nvSpPr>
        <p:spPr>
          <a:xfrm>
            <a:off x="0" y="7951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9F2791-535C-12E7-AE4C-A6C78E39BCD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200"/>
              </a:spcAft>
              <a:buNone/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32104" y="1819656"/>
            <a:ext cx="10565232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20383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b_text-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583716-42AF-6FB1-C2B6-322F8159FE55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F81127-B840-0BA6-4AF7-A86A8F3D973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CC958-D887-005C-22BD-21EC2B484484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6999"/>
            <a:ext cx="5026149" cy="3422715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355223" y="2667000"/>
            <a:ext cx="5059665" cy="3422714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2594F53-8A19-991B-9D45-726C856C75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104" y="2110213"/>
            <a:ext cx="5038857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527E0B5-3AC3-A815-441B-7B7889E19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0926788-DBA7-378E-2A18-2245CA0CC8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110213"/>
            <a:ext cx="5047403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4894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c_text-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E17C7-0ECC-7708-AFBD-1AC88ACA35A8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60EFCC-D128-9768-B441-290FDD2658AA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7CDC-218A-1692-4D20-6D0D358E4EF3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3032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4520616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6B150EA-B600-F09C-A205-1770DCFEE8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2110213"/>
            <a:ext cx="3218603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534ACA2-9CEC-6CDB-2AE5-2643BE04A6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ADC2891-F687-A61F-FC46-FB44DF636D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29985" y="2110213"/>
            <a:ext cx="318686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1383EBA-41EC-D0E9-D55E-AAFE300686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79038" y="2110213"/>
            <a:ext cx="318686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735352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display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EB2D0-A9DF-0A52-7DD5-83E681ADBD65}"/>
              </a:ext>
            </a:extLst>
          </p:cNvPr>
          <p:cNvSpPr/>
          <p:nvPr/>
        </p:nvSpPr>
        <p:spPr>
          <a:xfrm>
            <a:off x="0" y="309563"/>
            <a:ext cx="6089650" cy="6548437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AA1F9C-6445-91A6-0C15-DD07A26854E2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B630E-BE93-9E60-FED2-325A5235ECB8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702552" y="2632923"/>
            <a:ext cx="4700880" cy="3228473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23404"/>
            <a:ext cx="4229746" cy="4896395"/>
          </a:xfrm>
        </p:spPr>
        <p:txBody>
          <a:bodyPr anchor="ctr"/>
          <a:lstStyle>
            <a:lvl1pPr marL="0" indent="0">
              <a:spcAft>
                <a:spcPts val="1200"/>
              </a:spcAft>
              <a:buNone/>
              <a:defRPr sz="2800" b="1" i="0">
                <a:latin typeface="Arial" panose="020B0604020202020204" pitchFamily="34" charset="0"/>
              </a:defRPr>
            </a:lvl1pPr>
            <a:lvl2pPr marL="0" indent="0">
              <a:buNone/>
              <a:defRPr lang="en-US" sz="1400" b="0" i="0" kern="1200" cap="all" spc="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add readout or quote</a:t>
            </a:r>
          </a:p>
          <a:p>
            <a:pPr lvl="1"/>
            <a:r>
              <a:rPr lang="en-US" dirty="0"/>
              <a:t>—attribution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03065" y="2110213"/>
            <a:ext cx="4714116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67082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display-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0ADADCA-CCAF-99B0-EEFF-053F8A6F1B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0" y="376015"/>
            <a:ext cx="5246914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BCDF3B-78F7-71F0-DAE1-4EDA032F326D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BA14CC-AFEE-B0DB-C95D-42CF9821CCDD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CCE00-7A5A-D0E3-7333-F7A98C142D1D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6362054" y="631595"/>
            <a:ext cx="5058931" cy="54204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5257800" cy="3407522"/>
          </a:xfrm>
        </p:spPr>
        <p:txBody>
          <a:bodyPr lIns="0" tIns="0" rIns="0" bIns="0"/>
          <a:lstStyle>
            <a:lvl1pPr>
              <a:spcAft>
                <a:spcPts val="200"/>
              </a:spcAft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3F2D576-D153-57D7-670B-00FA2FDA23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27185"/>
            <a:ext cx="5263896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825844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d_display-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AA1F9C-6445-91A6-0C15-DD07A26854E2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B630E-BE93-9E60-FED2-325A5235ECB8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2091" y="2870376"/>
            <a:ext cx="32672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category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F69CEE9-3660-0ED5-F37D-2CD0BC4AFA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0561" y="3327095"/>
            <a:ext cx="3289747" cy="782198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6000" b="1" i="0" spc="-100" baseline="0">
                <a:latin typeface="Arial" panose="020B0604020202020204" pitchFamily="34" charset="0"/>
              </a:defRPr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Number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6D500B-3CE2-126F-09CC-CC4601674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Display numbers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3706456-01B8-58CA-1643-C85751AD35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561" y="4831814"/>
            <a:ext cx="3300764" cy="764754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 baseline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context, if needed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17FD5E6-C37B-DAAF-2F3C-F0542BAC86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2091" y="4191000"/>
            <a:ext cx="32672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description</a:t>
            </a:r>
          </a:p>
        </p:txBody>
      </p:sp>
    </p:spTree>
    <p:extLst>
      <p:ext uri="{BB962C8B-B14F-4D97-AF65-F5344CB8AC3E}">
        <p14:creationId xmlns:p14="http://schemas.microsoft.com/office/powerpoint/2010/main" val="3149113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emphasis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B890C3-DE06-2122-DB73-8789EDE6A929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B106-B89A-030A-5015-EBC196C99724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71328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55BB3E5-692F-DBF8-1A96-E5BA96876D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19656"/>
            <a:ext cx="10587010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5A9CF36-2408-77EA-D0E8-AA9C687D27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661084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emphasis-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7D2B7F-0409-DCFE-7B21-7BAEA1E97943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A46325-F276-6492-0559-FBD62768D9B7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FAD3D-FD95-9A7D-9FF3-9B7A8A97D051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306555-D7B9-2122-7043-882C1E0B3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19656"/>
            <a:ext cx="10587010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B3CCBD1-264C-A481-4F7B-6EEEBD5A34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326647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4A61B4-E715-DB10-BF89-AC04C6F742A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84929" y="3657157"/>
            <a:ext cx="10576289" cy="27699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en-US" sz="2000" b="1" i="0" kern="1200" cap="none" spc="40" baseline="0" dirty="0" smtClean="0">
                <a:solidFill>
                  <a:srgbClr val="FEBC18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URL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2672142"/>
            <a:ext cx="10581577" cy="664797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lang="en-US" sz="4800" b="1" i="0" kern="1200" spc="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closing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B7FABAC-CFAC-DAC8-01B0-48E721CCB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769094"/>
            <a:ext cx="3223260" cy="6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05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0E6A11-FCE7-FCE3-CDF0-83CF741440C8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72468-BBB8-7328-00D0-B3C150587FA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58EE5-2E44-46CE-912D-E30C4283B40E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22339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title-image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E21E3E-9875-83EF-850D-12FD897E4252}"/>
              </a:ext>
            </a:extLst>
          </p:cNvPr>
          <p:cNvSpPr/>
          <p:nvPr/>
        </p:nvSpPr>
        <p:spPr>
          <a:xfrm>
            <a:off x="0" y="5619750"/>
            <a:ext cx="12192000" cy="1238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12192000" cy="5619750"/>
          </a:xfrm>
          <a:noFill/>
        </p:spPr>
        <p:txBody>
          <a:bodyPr lIns="6858000" rtlCol="0" anchor="ctr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81367" y="6372970"/>
            <a:ext cx="5716077" cy="166199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200" b="0" i="0" kern="1200" cap="all" spc="5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F1950-B601-4664-A569-B01D38A89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903119"/>
            <a:ext cx="3223260" cy="671512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F2B8105-D47B-FF3D-5A67-30E5B7095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368" y="2404542"/>
            <a:ext cx="5359550" cy="1218795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4400" b="1" i="0" kern="30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E1BAEAF-DCEB-1C35-8B74-5194D4A86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1829351"/>
            <a:ext cx="5369176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D4350CD-33FC-41B9-428F-36D65F0269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369" y="3871435"/>
            <a:ext cx="5378800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075735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765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FF9A9E-3035-346A-8BDC-F6ACD74A46FD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453F3-23CA-6884-71A5-B8C2A9739A1F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4229100" cy="3921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 spc="150" baseline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3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b="0" i="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LOYOLA UNIVERSITY CHICAGO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246373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13A98B-7AE9-D161-3F26-588F63E2A0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39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06F7F4-450D-120C-C9B1-8C4266EC32BD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FC80E8-90B2-2298-C7F1-B184D49FC30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9DBA77-7A37-E4DB-4CCF-07AA9FA1B7C2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181733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202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5a_text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4E1900-707A-ECF7-6B5E-1FFE61D590CF}"/>
              </a:ext>
            </a:extLst>
          </p:cNvPr>
          <p:cNvSpPr/>
          <p:nvPr/>
        </p:nvSpPr>
        <p:spPr>
          <a:xfrm>
            <a:off x="0" y="7951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9F2791-535C-12E7-AE4C-A6C78E39BCD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0B3FA-DA98-9FA0-7229-EF907F4E36C7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200"/>
              </a:spcAft>
              <a:buNone/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32104" y="1819656"/>
            <a:ext cx="10565232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5938133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title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B58DB7-87FA-5B4F-1FE5-4A2E2A2BFF02}"/>
              </a:ext>
            </a:extLst>
          </p:cNvPr>
          <p:cNvSpPr/>
          <p:nvPr userDrawn="1"/>
        </p:nvSpPr>
        <p:spPr>
          <a:xfrm>
            <a:off x="184639" y="164122"/>
            <a:ext cx="11822722" cy="6509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E42CB-9C8B-D2D7-6297-755D9A85782F}"/>
              </a:ext>
            </a:extLst>
          </p:cNvPr>
          <p:cNvSpPr/>
          <p:nvPr userDrawn="1"/>
        </p:nvSpPr>
        <p:spPr>
          <a:xfrm>
            <a:off x="9091098" y="164122"/>
            <a:ext cx="2916263" cy="1641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D745230-BBB5-2342-512A-04FF6B89A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672142"/>
            <a:ext cx="10287000" cy="74789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5400" b="1" i="0" kern="3000" spc="0" baseline="0" dirty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45EA388-638E-C444-7AA2-61960A6339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3708771"/>
            <a:ext cx="10287000" cy="2769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2000" b="0" i="0" kern="1200" cap="none" spc="40" baseline="0" dirty="0">
                <a:solidFill>
                  <a:schemeClr val="bg1"/>
                </a:solidFill>
                <a:latin typeface="AntennaCond Light" pitchFamily="2" charset="77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311915F7-957F-C11D-B327-1AEC4E065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769094"/>
            <a:ext cx="3223260" cy="671512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BF32650-26F4-CAD2-9616-B59718564C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6244784"/>
            <a:ext cx="5716077" cy="166199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200" b="0" i="0" kern="1200" cap="all" spc="50" baseline="0" dirty="0">
                <a:solidFill>
                  <a:schemeClr val="bg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5BB11A5-AF5C-351F-6CAB-0560A2053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8100" y="2094272"/>
            <a:ext cx="1030252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AntennaCond" pitchFamily="2" charset="77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86018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title-image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E21E3E-9875-83EF-850D-12FD897E4252}"/>
              </a:ext>
            </a:extLst>
          </p:cNvPr>
          <p:cNvSpPr/>
          <p:nvPr/>
        </p:nvSpPr>
        <p:spPr>
          <a:xfrm>
            <a:off x="0" y="5619750"/>
            <a:ext cx="12192000" cy="1238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12192000" cy="5619750"/>
          </a:xfrm>
          <a:noFill/>
        </p:spPr>
        <p:txBody>
          <a:bodyPr lIns="6858000" rtlCol="0" anchor="ctr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81367" y="6372970"/>
            <a:ext cx="5716077" cy="166199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200" b="0" i="0" kern="1200" cap="all" spc="50" baseline="0" dirty="0">
                <a:solidFill>
                  <a:schemeClr val="bg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F1950-B601-4664-A569-B01D38A89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903119"/>
            <a:ext cx="3223260" cy="671512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F2B8105-D47B-FF3D-5A67-30E5B7095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368" y="2404542"/>
            <a:ext cx="5359550" cy="1218795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4400" b="1" i="0" kern="3000" cap="none" spc="0" baseline="0" dirty="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E1BAEAF-DCEB-1C35-8B74-5194D4A86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1829351"/>
            <a:ext cx="5369176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40" baseline="0" dirty="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D4350CD-33FC-41B9-428F-36D65F0269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369" y="3871435"/>
            <a:ext cx="5378800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9242141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_title-imag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12192000" cy="5619750"/>
          </a:xfrm>
          <a:noFill/>
        </p:spPr>
        <p:txBody>
          <a:bodyPr lIns="6858000" rtlCol="0" anchor="ctr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81367" y="6393745"/>
            <a:ext cx="5716077" cy="145424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050" b="0" i="0" kern="1200" cap="all" spc="50" baseline="0" dirty="0">
                <a:solidFill>
                  <a:schemeClr val="tx2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F1950-B601-4664-A569-B01D38A89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1" y="5903119"/>
            <a:ext cx="3223257" cy="671512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B316826-AA89-6A97-C1E7-1066C75C0C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368" y="2404542"/>
            <a:ext cx="5359550" cy="1218795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4400" b="1" i="0" kern="3000" cap="none" spc="0" baseline="0" dirty="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A72B546-5D7B-AB98-B805-06ACF436FF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1829351"/>
            <a:ext cx="5369176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40" baseline="0" dirty="0">
                <a:solidFill>
                  <a:schemeClr val="tx1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5606177-7C71-8CAD-993C-CCDEE15BE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369" y="3871435"/>
            <a:ext cx="5378800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1047024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539D35-ECD0-38E2-37B4-7CDD947BAA4E}"/>
              </a:ext>
            </a:extLst>
          </p:cNvPr>
          <p:cNvSpPr/>
          <p:nvPr/>
        </p:nvSpPr>
        <p:spPr>
          <a:xfrm rot="5400000">
            <a:off x="-1400175" y="1987550"/>
            <a:ext cx="6858000" cy="288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304014-9B8B-36BB-8856-23B5190C937D}"/>
              </a:ext>
            </a:extLst>
          </p:cNvPr>
          <p:cNvSpPr/>
          <p:nvPr/>
        </p:nvSpPr>
        <p:spPr>
          <a:xfrm rot="5400000">
            <a:off x="-1399381" y="2120106"/>
            <a:ext cx="6858000" cy="261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D56E4E7-C040-D738-0AAC-D87638A71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22179" t="-6885" r="-22265" b="-6416"/>
          <a:stretch/>
        </p:blipFill>
        <p:spPr>
          <a:xfrm>
            <a:off x="720725" y="1128713"/>
            <a:ext cx="2617788" cy="2640012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62035" y="1344552"/>
            <a:ext cx="7649779" cy="553998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lang="en-US" sz="4000" b="1" i="0" kern="3000" spc="0" baseline="0" dirty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greeting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59524" y="2264044"/>
            <a:ext cx="7543886" cy="3810962"/>
          </a:xfrm>
        </p:spPr>
        <p:txBody>
          <a:bodyPr lIns="0" tIns="0" rIns="0" bIns="0">
            <a:noAutofit/>
          </a:bodyPr>
          <a:lstStyle>
            <a:lvl1pPr>
              <a:spcAft>
                <a:spcPts val="20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items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algn="r"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3438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_title-imag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12192000" cy="5619750"/>
          </a:xfrm>
          <a:noFill/>
        </p:spPr>
        <p:txBody>
          <a:bodyPr lIns="6858000" rtlCol="0" anchor="ctr">
            <a:normAutofit/>
          </a:bodyPr>
          <a:lstStyle>
            <a:lvl1pPr marL="0" indent="0" algn="l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81367" y="6393745"/>
            <a:ext cx="5716077" cy="145424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050" b="0" i="0" kern="1200" cap="all" spc="50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F1950-B601-4664-A569-B01D38A89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1" y="5903119"/>
            <a:ext cx="3223257" cy="671512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B316826-AA89-6A97-C1E7-1066C75C0C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368" y="2404542"/>
            <a:ext cx="5359550" cy="1218795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4400" b="1" i="0" kern="30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A72B546-5D7B-AB98-B805-06ACF436FF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1829351"/>
            <a:ext cx="5369176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5606177-7C71-8CAD-993C-CCDEE15BE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369" y="3871435"/>
            <a:ext cx="5378800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618198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section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1D7B91-BBF5-DDE1-8D49-CD4BAD25F23F}"/>
              </a:ext>
            </a:extLst>
          </p:cNvPr>
          <p:cNvSpPr/>
          <p:nvPr/>
        </p:nvSpPr>
        <p:spPr>
          <a:xfrm>
            <a:off x="184150" y="163513"/>
            <a:ext cx="11823700" cy="651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75C6D0-BD29-10E8-CDB5-786F5AAB6042}"/>
              </a:ext>
            </a:extLst>
          </p:cNvPr>
          <p:cNvSpPr/>
          <p:nvPr/>
        </p:nvSpPr>
        <p:spPr>
          <a:xfrm>
            <a:off x="9091613" y="163513"/>
            <a:ext cx="2916237" cy="16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138E7-82BB-148B-F91E-EA78EA01B51F}"/>
              </a:ext>
            </a:extLst>
          </p:cNvPr>
          <p:cNvSpPr txBox="1">
            <a:spLocks/>
          </p:cNvSpPr>
          <p:nvPr/>
        </p:nvSpPr>
        <p:spPr>
          <a:xfrm>
            <a:off x="838200" y="6329363"/>
            <a:ext cx="2043829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781367" y="2870845"/>
            <a:ext cx="10622065" cy="655564"/>
          </a:xfrm>
        </p:spPr>
        <p:txBody>
          <a:bodyPr lIns="0" tIns="0" r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i="0" kern="3000" cap="all" spc="-100" baseline="0" dirty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781367" y="3771127"/>
            <a:ext cx="10622065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spc="0" baseline="0" dirty="0">
                <a:solidFill>
                  <a:schemeClr val="bg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329518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2082DD6-E3C4-38F0-4F44-562BC7AD0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1367" y="2325470"/>
            <a:ext cx="10627269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AntennaCond" pitchFamily="2" charset="77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3422266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section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33DE06-D71F-7319-D4FA-A5C84780FB75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184639" y="164121"/>
            <a:ext cx="11822722" cy="650923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2000" b="0" i="0">
                <a:solidFill>
                  <a:srgbClr val="FEBC18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81366" y="2325470"/>
            <a:ext cx="5629265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40" baseline="0" dirty="0">
                <a:solidFill>
                  <a:schemeClr val="tx1"/>
                </a:solidFill>
                <a:latin typeface="AntennaCond" pitchFamily="2" charset="77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781366" y="2870844"/>
            <a:ext cx="5629265" cy="1154162"/>
          </a:xfrm>
        </p:spPr>
        <p:txBody>
          <a:bodyPr wrap="square" lIns="0" tIns="0" r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3000" cap="all" spc="40" baseline="0" dirty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opener</a:t>
            </a:r>
          </a:p>
        </p:txBody>
      </p:sp>
    </p:spTree>
    <p:extLst>
      <p:ext uri="{BB962C8B-B14F-4D97-AF65-F5344CB8AC3E}">
        <p14:creationId xmlns:p14="http://schemas.microsoft.com/office/powerpoint/2010/main" val="3708836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a_chapter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C7D108-30FE-4608-917C-A2189E98775C}"/>
              </a:ext>
            </a:extLst>
          </p:cNvPr>
          <p:cNvSpPr/>
          <p:nvPr/>
        </p:nvSpPr>
        <p:spPr>
          <a:xfrm>
            <a:off x="0" y="309563"/>
            <a:ext cx="12192000" cy="1631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2F831F-307F-C202-FFCD-5C30E915E271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A86B1-AFEB-8D63-1534-0E8C40F4FDD0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3CF328-491A-4194-7CB1-7300875E6583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6999"/>
            <a:ext cx="10565232" cy="3441569"/>
          </a:xfrm>
        </p:spPr>
        <p:txBody>
          <a:bodyPr lIns="0" tIns="0" rIns="0" bIns="0"/>
          <a:lstStyle>
            <a:lvl1pPr>
              <a:spcAft>
                <a:spcPts val="20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4651"/>
            <a:ext cx="10565232" cy="1316038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cap="all" spc="40" baseline="0" dirty="0" smtClean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Chapter Opener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52F19C0E-C793-77A7-A4BA-DB10ACF9F2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290926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b_chapt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7234D0-B4FC-6892-1E28-3902C762CE07}"/>
              </a:ext>
            </a:extLst>
          </p:cNvPr>
          <p:cNvSpPr/>
          <p:nvPr/>
        </p:nvSpPr>
        <p:spPr>
          <a:xfrm>
            <a:off x="6096000" y="0"/>
            <a:ext cx="6096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93E3A5-CEDF-34BD-FB66-52F07987C896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2715A-6B63-0459-AAD4-5B3DA946A79A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7" name="Picture Placeholder 2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-1"/>
            <a:ext cx="6096000" cy="6857999"/>
          </a:xfrm>
        </p:spPr>
        <p:txBody>
          <a:bodyPr lIns="457200" tIns="457200" rIns="457200" rtlCol="0"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543860" y="2325470"/>
            <a:ext cx="4871392" cy="2215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600" b="1" i="0" cap="all" spc="40" baseline="0">
                <a:solidFill>
                  <a:schemeClr val="accent1"/>
                </a:solidFill>
                <a:latin typeface="AntennaCond" pitchFamily="2" charset="77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543859" y="2857712"/>
            <a:ext cx="4881226" cy="99719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3600" b="1" i="0" kern="3000" cap="all" spc="40" baseline="0" dirty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 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543860" y="4186922"/>
            <a:ext cx="4900888" cy="2492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ntennaCond Light" pitchFamily="2" charset="77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42183A66-2B14-1B0C-F6D5-C028CDC5E1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4023581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a_text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4E1900-707A-ECF7-6B5E-1FFE61D590CF}"/>
              </a:ext>
            </a:extLst>
          </p:cNvPr>
          <p:cNvSpPr/>
          <p:nvPr/>
        </p:nvSpPr>
        <p:spPr>
          <a:xfrm>
            <a:off x="0" y="7951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9F2791-535C-12E7-AE4C-A6C78E39BCD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0B3FA-DA98-9FA0-7229-EF907F4E36C7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200"/>
              </a:spcAft>
              <a:buNone/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32104" y="1819656"/>
            <a:ext cx="10565232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2178112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b_text-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583716-42AF-6FB1-C2B6-322F8159FE55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F81127-B840-0BA6-4AF7-A86A8F3D973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CC958-D887-005C-22BD-21EC2B484484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6999"/>
            <a:ext cx="5026149" cy="3422715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355223" y="2667000"/>
            <a:ext cx="5059665" cy="3422714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2594F53-8A19-991B-9D45-726C856C75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104" y="2110213"/>
            <a:ext cx="5038857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527E0B5-3AC3-A815-441B-7B7889E19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0926788-DBA7-378E-2A18-2245CA0CC8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110213"/>
            <a:ext cx="5047403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3762495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c_text-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E17C7-0ECC-7708-AFBD-1AC88ACA35A8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60EFCC-D128-9768-B441-290FDD2658AA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7CDC-218A-1692-4D20-6D0D358E4EF3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3032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4520616" y="2667000"/>
            <a:ext cx="3200400" cy="3403862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6B150EA-B600-F09C-A205-1770DCFEE8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2110213"/>
            <a:ext cx="3218603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534ACA2-9CEC-6CDB-2AE5-2643BE04A6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ADC2891-F687-A61F-FC46-FB44DF636D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29985" y="2110213"/>
            <a:ext cx="318686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1383EBA-41EC-D0E9-D55E-AAFE300686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79038" y="2110213"/>
            <a:ext cx="318686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31823221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display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EB2D0-A9DF-0A52-7DD5-83E681ADBD65}"/>
              </a:ext>
            </a:extLst>
          </p:cNvPr>
          <p:cNvSpPr/>
          <p:nvPr/>
        </p:nvSpPr>
        <p:spPr>
          <a:xfrm>
            <a:off x="0" y="309563"/>
            <a:ext cx="6089650" cy="6548437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AA1F9C-6445-91A6-0C15-DD07A26854E2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B630E-BE93-9E60-FED2-325A5235ECB8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702552" y="2632923"/>
            <a:ext cx="4700880" cy="3228473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23404"/>
            <a:ext cx="4229746" cy="4896395"/>
          </a:xfrm>
        </p:spPr>
        <p:txBody>
          <a:bodyPr anchor="ctr"/>
          <a:lstStyle>
            <a:lvl1pPr marL="0" indent="0">
              <a:spcAft>
                <a:spcPts val="1200"/>
              </a:spcAft>
              <a:buNone/>
              <a:defRPr sz="2800" b="1" i="0">
                <a:latin typeface="AntennaCond" pitchFamily="2" charset="77"/>
              </a:defRPr>
            </a:lvl1pPr>
            <a:lvl2pPr marL="0" indent="0">
              <a:buNone/>
              <a:defRPr lang="en-US" sz="1400" b="0" i="0" kern="1200" cap="all" spc="0" baseline="0" dirty="0">
                <a:solidFill>
                  <a:schemeClr val="tx1"/>
                </a:solidFill>
                <a:effectLst/>
                <a:latin typeface="AntennaCond Light" pitchFamily="2" charset="77"/>
                <a:ea typeface="+mn-ea"/>
                <a:cs typeface="Arial" panose="020B0604020202020204" pitchFamily="34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add readout or quote</a:t>
            </a:r>
          </a:p>
          <a:p>
            <a:pPr lvl="1"/>
            <a:r>
              <a:rPr lang="en-US" dirty="0"/>
              <a:t>—attribution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03065" y="2110213"/>
            <a:ext cx="4714116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9391696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display-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0ADADCA-CCAF-99B0-EEFF-053F8A6F1B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0" y="376015"/>
            <a:ext cx="5246914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BCDF3B-78F7-71F0-DAE1-4EDA032F326D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BA14CC-AFEE-B0DB-C95D-42CF9821CCDD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CCE00-7A5A-D0E3-7333-F7A98C142D1D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6362054" y="631595"/>
            <a:ext cx="5058931" cy="54204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5257800" cy="3407522"/>
          </a:xfrm>
        </p:spPr>
        <p:txBody>
          <a:bodyPr lIns="0" tIns="0" rIns="0" bIns="0"/>
          <a:lstStyle>
            <a:lvl1pPr>
              <a:spcAft>
                <a:spcPts val="200"/>
              </a:spcAft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3F2D576-D153-57D7-670B-00FA2FDA23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27185"/>
            <a:ext cx="5263896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620219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d_display-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AA1F9C-6445-91A6-0C15-DD07A26854E2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B630E-BE93-9E60-FED2-325A5235ECB8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2091" y="2870376"/>
            <a:ext cx="32672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category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F69CEE9-3660-0ED5-F37D-2CD0BC4AFA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0561" y="3327095"/>
            <a:ext cx="3289747" cy="782198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6000" b="1" i="0">
                <a:latin typeface="+mj-lt"/>
              </a:defRPr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Number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6D500B-3CE2-126F-09CC-CC4601674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tx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Display numbers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3706456-01B8-58CA-1643-C85751AD35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561" y="4831814"/>
            <a:ext cx="3300764" cy="764754"/>
          </a:xfrm>
        </p:spPr>
        <p:txBody>
          <a:bodyPr lIns="0" tIns="0" rIns="0" bIns="0"/>
          <a:lstStyle>
            <a:lvl1pPr marL="0" indent="0">
              <a:spcAft>
                <a:spcPts val="200"/>
              </a:spcAft>
              <a:buNone/>
              <a:defRPr sz="1800" b="0" i="0"/>
            </a:lvl1pPr>
            <a:lvl2pPr>
              <a:defRPr sz="1400" b="0" i="0"/>
            </a:lvl2pPr>
            <a:lvl3pPr>
              <a:defRPr sz="1400" b="0" i="0"/>
            </a:lvl3pPr>
            <a:lvl4pPr>
              <a:defRPr sz="1400" b="0" i="0"/>
            </a:lvl4pPr>
            <a:lvl5pPr>
              <a:defRPr sz="1400" b="0" i="0"/>
            </a:lvl5pPr>
          </a:lstStyle>
          <a:p>
            <a:pPr lvl="0"/>
            <a:r>
              <a:rPr lang="en-US" dirty="0"/>
              <a:t>Click to add context, if needed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17FD5E6-C37B-DAAF-2F3C-F0542BAC86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2091" y="4191000"/>
            <a:ext cx="32672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description</a:t>
            </a:r>
          </a:p>
        </p:txBody>
      </p:sp>
    </p:spTree>
    <p:extLst>
      <p:ext uri="{BB962C8B-B14F-4D97-AF65-F5344CB8AC3E}">
        <p14:creationId xmlns:p14="http://schemas.microsoft.com/office/powerpoint/2010/main" val="388504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a_title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B58DB7-87FA-5B4F-1FE5-4A2E2A2BFF02}"/>
              </a:ext>
            </a:extLst>
          </p:cNvPr>
          <p:cNvSpPr/>
          <p:nvPr userDrawn="1"/>
        </p:nvSpPr>
        <p:spPr>
          <a:xfrm>
            <a:off x="184639" y="164122"/>
            <a:ext cx="11822722" cy="54577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E42CB-9C8B-D2D7-6297-755D9A85782F}"/>
              </a:ext>
            </a:extLst>
          </p:cNvPr>
          <p:cNvSpPr/>
          <p:nvPr userDrawn="1"/>
        </p:nvSpPr>
        <p:spPr>
          <a:xfrm>
            <a:off x="9091098" y="164122"/>
            <a:ext cx="2916263" cy="1641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D745230-BBB5-2342-512A-04FF6B89A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672142"/>
            <a:ext cx="10287000" cy="74789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5400" b="1" i="0" kern="3000" spc="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45EA388-638E-C444-7AA2-61960A6339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3708771"/>
            <a:ext cx="10287000" cy="2769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2000" b="0" i="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311915F7-957F-C11D-B327-1AEC4E065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253" r="-1929" b="-5053"/>
          <a:stretch/>
        </p:blipFill>
        <p:spPr>
          <a:xfrm>
            <a:off x="9095524" y="5826681"/>
            <a:ext cx="2716371" cy="853817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BF32650-26F4-CAD2-9616-B59718564C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6147965"/>
            <a:ext cx="5716077" cy="166199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1200" b="0" i="0" kern="1200" cap="all" spc="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5BB11A5-AF5C-351F-6CAB-0560A2053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8100" y="2094272"/>
            <a:ext cx="10302528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6716620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emphasis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B890C3-DE06-2122-DB73-8789EDE6A929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B106-B89A-030A-5015-EBC196C99724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71328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55BB3E5-692F-DBF8-1A96-E5BA96876D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19656"/>
            <a:ext cx="10587010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5A9CF36-2408-77EA-D0E8-AA9C687D27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966979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emphasis-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7D2B7F-0409-DCFE-7B21-7BAEA1E97943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A46325-F276-6492-0559-FBD62768D9B7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FAD3D-FD95-9A7D-9FF3-9B7A8A97D051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306555-D7B9-2122-7043-882C1E0B3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104" y="1819656"/>
            <a:ext cx="10587010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40" baseline="0" dirty="0">
                <a:solidFill>
                  <a:schemeClr val="accent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B3CCBD1-264C-A481-4F7B-6EEEBD5A34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40" baseline="0" dirty="0" smtClean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760578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4A61B4-E715-DB10-BF89-AC04C6F742A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84929" y="3657157"/>
            <a:ext cx="10576289" cy="27699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en-US" sz="2000" b="1" i="0" kern="1200" cap="none" spc="40" baseline="0" dirty="0" smtClean="0">
                <a:solidFill>
                  <a:srgbClr val="FEBC18"/>
                </a:solidFill>
                <a:latin typeface="AntennaCond" pitchFamily="2" charset="77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URL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81367" y="2672142"/>
            <a:ext cx="10581577" cy="664797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lang="en-US" sz="4800" b="1" i="0" kern="1200" spc="40" baseline="0" dirty="0">
                <a:solidFill>
                  <a:schemeClr val="bg1"/>
                </a:solidFill>
                <a:latin typeface="AntennaCond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closing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B7FABAC-CFAC-DAC8-01B0-48E721CCB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65820" y="5769094"/>
            <a:ext cx="3223260" cy="6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41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0E6A11-FCE7-FCE3-CDF0-83CF741440C8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72468-BBB8-7328-00D0-B3C150587FA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58EE5-2E44-46CE-912D-E30C4283B40E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0826510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816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FF9A9E-3035-346A-8BDC-F6ACD74A46FD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453F3-23CA-6884-71A5-B8C2A9739A1F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4229100" cy="3921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 spc="150" baseline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3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b="0" i="0" dirty="0">
                <a:solidFill>
                  <a:schemeClr val="bg1">
                    <a:lumMod val="85000"/>
                  </a:schemeClr>
                </a:solidFill>
                <a:latin typeface="AntennaCond Light" pitchFamily="2" charset="77"/>
              </a:rPr>
              <a:t>LOYOLA UNIVERSITY CHICAGO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616567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13A98B-7AE9-D161-3F26-588F63E2A0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01763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06F7F4-450D-120C-C9B1-8C4266EC32BD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FC80E8-90B2-2298-C7F1-B184D49FC305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ntennaCond Ligh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9DBA77-7A37-E4DB-4CCF-07AA9FA1B7C2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04382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ntennaCond Light" pitchFamily="2" charset="77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20512603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7638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26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539D35-ECD0-38E2-37B4-7CDD947BAA4E}"/>
              </a:ext>
            </a:extLst>
          </p:cNvPr>
          <p:cNvSpPr/>
          <p:nvPr/>
        </p:nvSpPr>
        <p:spPr>
          <a:xfrm rot="5400000">
            <a:off x="-1400175" y="1987550"/>
            <a:ext cx="6858000" cy="288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304014-9B8B-36BB-8856-23B5190C937D}"/>
              </a:ext>
            </a:extLst>
          </p:cNvPr>
          <p:cNvSpPr/>
          <p:nvPr/>
        </p:nvSpPr>
        <p:spPr>
          <a:xfrm rot="5400000">
            <a:off x="-1399381" y="2120106"/>
            <a:ext cx="6858000" cy="261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D56E4E7-C040-D738-0AAC-D87638A71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16" t="-718" r="-2293" b="-4478"/>
          <a:stretch/>
        </p:blipFill>
        <p:spPr>
          <a:xfrm>
            <a:off x="1053711" y="1369725"/>
            <a:ext cx="1936916" cy="229215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62035" y="1344552"/>
            <a:ext cx="7649779" cy="553998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lang="en-US" sz="4000" b="1" i="0" kern="3000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greeting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59524" y="2264044"/>
            <a:ext cx="7543886" cy="3810962"/>
          </a:xfrm>
        </p:spPr>
        <p:txBody>
          <a:bodyPr lIns="0" tIns="0" rIns="0" bIns="0">
            <a:noAutofit/>
          </a:bodyPr>
          <a:lstStyle>
            <a:lvl1pPr>
              <a:spcAft>
                <a:spcPts val="20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items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algn="r"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14948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5a_text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4E1900-707A-ECF7-6B5E-1FFE61D590CF}"/>
              </a:ext>
            </a:extLst>
          </p:cNvPr>
          <p:cNvSpPr/>
          <p:nvPr/>
        </p:nvSpPr>
        <p:spPr>
          <a:xfrm>
            <a:off x="0" y="7951"/>
            <a:ext cx="1219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9F2791-535C-12E7-AE4C-A6C78E39BCD1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7000"/>
            <a:ext cx="10565232" cy="3407522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200"/>
              </a:spcAft>
              <a:buNone/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32104" y="1819656"/>
            <a:ext cx="10565232" cy="2215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6015"/>
            <a:ext cx="10565232" cy="1314674"/>
          </a:xfr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33902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section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1D7B91-BBF5-DDE1-8D49-CD4BAD25F23F}"/>
              </a:ext>
            </a:extLst>
          </p:cNvPr>
          <p:cNvSpPr/>
          <p:nvPr/>
        </p:nvSpPr>
        <p:spPr>
          <a:xfrm>
            <a:off x="184150" y="163513"/>
            <a:ext cx="11823700" cy="651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75C6D0-BD29-10E8-CDB5-786F5AAB6042}"/>
              </a:ext>
            </a:extLst>
          </p:cNvPr>
          <p:cNvSpPr/>
          <p:nvPr/>
        </p:nvSpPr>
        <p:spPr>
          <a:xfrm>
            <a:off x="9091613" y="163513"/>
            <a:ext cx="2916237" cy="16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138E7-82BB-148B-F91E-EA78EA01B51F}"/>
              </a:ext>
            </a:extLst>
          </p:cNvPr>
          <p:cNvSpPr txBox="1">
            <a:spLocks/>
          </p:cNvSpPr>
          <p:nvPr/>
        </p:nvSpPr>
        <p:spPr>
          <a:xfrm>
            <a:off x="838200" y="6329363"/>
            <a:ext cx="2426946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781367" y="2870845"/>
            <a:ext cx="10622065" cy="655564"/>
          </a:xfrm>
        </p:spPr>
        <p:txBody>
          <a:bodyPr lIns="0" tIns="0" r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i="0" kern="3000" cap="all" spc="-1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781367" y="3771127"/>
            <a:ext cx="10622065" cy="249299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800" b="0" i="0" kern="100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6535647" y="6329518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2082DD6-E3C4-38F0-4F44-562BC7AD0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1367" y="2325470"/>
            <a:ext cx="10627269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423128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section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33DE06-D71F-7319-D4FA-A5C84780FB75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184639" y="164121"/>
            <a:ext cx="11822722" cy="650923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2000" b="0" i="0">
                <a:solidFill>
                  <a:srgbClr val="FEBC18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81366" y="2325470"/>
            <a:ext cx="5629265" cy="221599"/>
          </a:xfrm>
        </p:spPr>
        <p:txBody>
          <a:bodyPr wrap="square" lIns="0" tIns="0" rIns="0" bIns="0">
            <a:noAutofit/>
          </a:bodyPr>
          <a:lstStyle>
            <a:lvl1pPr marL="0" indent="0" algn="l" defTabSz="914400" rtl="0" eaLnBrk="1" latinLnBrk="0" hangingPunct="1">
              <a:buNone/>
              <a:defRPr lang="en-US" sz="16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781366" y="2870844"/>
            <a:ext cx="5629265" cy="1154162"/>
          </a:xfrm>
        </p:spPr>
        <p:txBody>
          <a:bodyPr wrap="square" lIns="0" tIns="0" r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30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opener</a:t>
            </a:r>
          </a:p>
        </p:txBody>
      </p:sp>
    </p:spTree>
    <p:extLst>
      <p:ext uri="{BB962C8B-B14F-4D97-AF65-F5344CB8AC3E}">
        <p14:creationId xmlns:p14="http://schemas.microsoft.com/office/powerpoint/2010/main" val="230549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a_chapter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C7D108-30FE-4608-917C-A2189E98775C}"/>
              </a:ext>
            </a:extLst>
          </p:cNvPr>
          <p:cNvSpPr/>
          <p:nvPr/>
        </p:nvSpPr>
        <p:spPr>
          <a:xfrm>
            <a:off x="0" y="309563"/>
            <a:ext cx="12192000" cy="1631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2F831F-307F-C202-FFCD-5C30E915E271}"/>
              </a:ext>
            </a:extLst>
          </p:cNvPr>
          <p:cNvSpPr/>
          <p:nvPr/>
        </p:nvSpPr>
        <p:spPr>
          <a:xfrm>
            <a:off x="0" y="0"/>
            <a:ext cx="12192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A86B1-AFEB-8D63-1534-0E8C40F4FDD0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3CF328-491A-4194-7CB1-7300875E6583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666999"/>
            <a:ext cx="10565232" cy="3441569"/>
          </a:xfrm>
        </p:spPr>
        <p:txBody>
          <a:bodyPr lIns="0" tIns="0" rIns="0" bIns="0"/>
          <a:lstStyle>
            <a:lvl1pPr>
              <a:spcAft>
                <a:spcPts val="20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74651"/>
            <a:ext cx="10565232" cy="1316038"/>
          </a:xfr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3000" cap="all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Chapter Opener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52F19C0E-C793-77A7-A4BA-DB10ACF9F2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427510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b_chapt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7234D0-B4FC-6892-1E28-3902C762CE07}"/>
              </a:ext>
            </a:extLst>
          </p:cNvPr>
          <p:cNvSpPr/>
          <p:nvPr/>
        </p:nvSpPr>
        <p:spPr>
          <a:xfrm>
            <a:off x="6096000" y="0"/>
            <a:ext cx="6096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93E3A5-CEDF-34BD-FB66-52F07987C896}"/>
              </a:ext>
            </a:extLst>
          </p:cNvPr>
          <p:cNvSpPr/>
          <p:nvPr/>
        </p:nvSpPr>
        <p:spPr>
          <a:xfrm>
            <a:off x="9275763" y="0"/>
            <a:ext cx="2916237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2715A-6B63-0459-AAD4-5B3DA946A79A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7" name="Picture Placeholder 2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-1"/>
            <a:ext cx="6096000" cy="6857999"/>
          </a:xfrm>
        </p:spPr>
        <p:txBody>
          <a:bodyPr lIns="457200" tIns="457200" rIns="457200" rtlCol="0"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543860" y="2325470"/>
            <a:ext cx="4871392" cy="2215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600" b="1" i="0" cap="all" spc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543859" y="2857712"/>
            <a:ext cx="4881226" cy="99719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3600" b="1" i="0" kern="30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 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543860" y="4186922"/>
            <a:ext cx="4900888" cy="2492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180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42183A66-2B14-1B0C-F6D5-C028CDC5E1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5647" y="6452610"/>
            <a:ext cx="4867785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1000" b="0" i="0" cap="all" spc="15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68514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77C33-B393-5DB6-B0F7-18619CEF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add text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7A9B819-8B67-123F-0011-331913CCF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text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3" r:id="rId3"/>
    <p:sldLayoutId id="2147483745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44" r:id="rId15"/>
    <p:sldLayoutId id="2147483735" r:id="rId16"/>
    <p:sldLayoutId id="2147483736" r:id="rId17"/>
    <p:sldLayoutId id="2147483737" r:id="rId18"/>
    <p:sldLayoutId id="2147483738" r:id="rId19"/>
    <p:sldLayoutId id="2147483720" r:id="rId20"/>
    <p:sldLayoutId id="2147483739" r:id="rId21"/>
    <p:sldLayoutId id="2147483740" r:id="rId22"/>
    <p:sldLayoutId id="2147483741" r:id="rId23"/>
    <p:sldLayoutId id="2147483742" r:id="rId24"/>
    <p:sldLayoutId id="2147483746" r:id="rId2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 i="0" kern="3000" spc="-1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None/>
        <a:defRPr sz="20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103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77C33-B393-5DB6-B0F7-18619CEF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add text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7A9B819-8B67-123F-0011-331913CCF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text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995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70" r:id="rId23"/>
    <p:sldLayoutId id="2147483771" r:id="rId24"/>
    <p:sldLayoutId id="2147483772" r:id="rId2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 i="0" kern="3000" spc="-100">
          <a:solidFill>
            <a:schemeClr val="tx1"/>
          </a:solidFill>
          <a:latin typeface="AntennaCond" pitchFamily="2" charset="77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None/>
        <a:defRPr sz="2000" b="0" i="0" kern="100">
          <a:solidFill>
            <a:schemeClr val="tx1"/>
          </a:solidFill>
          <a:latin typeface="AntennaCond Light" pitchFamily="2" charset="77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ntennaCond Light" pitchFamily="2" charset="77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103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ntennaCond Light" pitchFamily="2" charset="77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ntennaCond Light" pitchFamily="2" charset="77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b="0" i="0" kern="100">
          <a:solidFill>
            <a:schemeClr val="tx1"/>
          </a:solidFill>
          <a:latin typeface="AntennaCond Ligh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rellana1@luc.edu" TargetMode="External"/><Relationship Id="rId2" Type="http://schemas.openxmlformats.org/officeDocument/2006/relationships/hyperlink" Target="https://pivot.proquest.com/dashboard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sbynum1@luc.edu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RACTSHSD@LUC.EDU" TargetMode="External"/><Relationship Id="rId2" Type="http://schemas.openxmlformats.org/officeDocument/2006/relationships/hyperlink" Target="mailto:RESEARCHHSD@LUC.EDU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ORS@luc.edu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rbeyler@luc.edu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corellana1@luc.edu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uc.infoready4.com/#competitionDetail/1847997" TargetMode="External"/><Relationship Id="rId2" Type="http://schemas.openxmlformats.org/officeDocument/2006/relationships/hyperlink" Target="mailto:sbynum1@luc.edu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995050-78FD-2340-8662-48DAF7A91D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32" y="2672142"/>
            <a:ext cx="10454268" cy="747897"/>
          </a:xfrm>
        </p:spPr>
        <p:txBody>
          <a:bodyPr/>
          <a:lstStyle/>
          <a:p>
            <a:pPr algn="ctr"/>
            <a:r>
              <a:rPr lang="en-US" dirty="0"/>
              <a:t>Supporting Faculty Research</a:t>
            </a:r>
          </a:p>
          <a:p>
            <a:pPr algn="ctr"/>
            <a:r>
              <a:rPr lang="en-US" dirty="0"/>
              <a:t>An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3E0169-9A85-2CE2-0CC6-6E4F30B884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0766" y="4555412"/>
            <a:ext cx="10287000" cy="276999"/>
          </a:xfrm>
        </p:spPr>
        <p:txBody>
          <a:bodyPr/>
          <a:lstStyle/>
          <a:p>
            <a:r>
              <a:rPr lang="en-US" dirty="0" err="1"/>
              <a:t>Meharvan</a:t>
            </a:r>
            <a:r>
              <a:rPr lang="en-US" dirty="0"/>
              <a:t> (Sonny) Singh, PhD</a:t>
            </a:r>
          </a:p>
          <a:p>
            <a:r>
              <a:rPr lang="en-US" dirty="0"/>
              <a:t>Vice Provost for Research</a:t>
            </a:r>
          </a:p>
          <a:p>
            <a:r>
              <a:rPr lang="en-US" dirty="0"/>
              <a:t>Vice Dean of Research, Stritch School of Medicine</a:t>
            </a:r>
          </a:p>
          <a:p>
            <a:r>
              <a:rPr lang="en-US" dirty="0"/>
              <a:t>Professor of Cell &amp; Molecular Physiology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7E6265-9F28-2560-B6C1-C8EF35091E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B30A927-2B11-C4E7-51B5-6CA52778B7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 FACULTY ORIENTATION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5FF6F-042D-AC92-315F-107ECCAABAD2}"/>
              </a:ext>
            </a:extLst>
          </p:cNvPr>
          <p:cNvSpPr txBox="1">
            <a:spLocks/>
          </p:cNvSpPr>
          <p:nvPr/>
        </p:nvSpPr>
        <p:spPr>
          <a:xfrm>
            <a:off x="838200" y="6077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If I have a grant idea but don’t know where to “shop” my grant?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438E2-4B59-093D-ACFF-6E6BD37DE926}"/>
              </a:ext>
            </a:extLst>
          </p:cNvPr>
          <p:cNvSpPr txBox="1">
            <a:spLocks/>
          </p:cNvSpPr>
          <p:nvPr/>
        </p:nvSpPr>
        <p:spPr>
          <a:xfrm>
            <a:off x="838200" y="2254839"/>
            <a:ext cx="10515600" cy="4369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resources: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Colleagues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Dean-designated “leads” for grants/research support Departmental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Resources: Grants Administrators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Pivot website: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https://pivot.proquest.com/dashboard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and Institutional Resources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Lakeside campuses (Lakeshore and Water Tower)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Claudia Orellana 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corellana1@luc.edu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)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 Sciences Campus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Samantha Bynum 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sbynum1@luc.edu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BFE60-902C-7F49-F43D-473B4809F8C6}"/>
              </a:ext>
            </a:extLst>
          </p:cNvPr>
          <p:cNvSpPr txBox="1">
            <a:spLocks/>
          </p:cNvSpPr>
          <p:nvPr/>
        </p:nvSpPr>
        <p:spPr>
          <a:xfrm>
            <a:off x="838200" y="654649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5B05C-0E7C-CAF2-D0F8-1D45BAEDF65E}"/>
              </a:ext>
            </a:extLst>
          </p:cNvPr>
          <p:cNvSpPr txBox="1">
            <a:spLocks/>
          </p:cNvSpPr>
          <p:nvPr/>
        </p:nvSpPr>
        <p:spPr>
          <a:xfrm>
            <a:off x="838200" y="7010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Capitalize on BOTH internal and external sources of funding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348A626-762D-30DC-36AA-D39FBB911338}"/>
              </a:ext>
            </a:extLst>
          </p:cNvPr>
          <p:cNvSpPr txBox="1">
            <a:spLocks/>
          </p:cNvSpPr>
          <p:nvPr/>
        </p:nvSpPr>
        <p:spPr>
          <a:xfrm>
            <a:off x="838200" y="22081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Pilot/Seed grants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Calibri" panose="020F0502020204030204"/>
              </a:rPr>
              <a:t>Should serve to build a sustainable program of scholarly activity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Calibri" panose="020F0502020204030204"/>
              </a:rPr>
              <a:t>Not the “one-and-done” kind of scholarly projects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Calibri" panose="020F0502020204030204"/>
              </a:rPr>
              <a:t>There are discipline specific (e.g., Arts &amp; Humanities) and in some cases School-specific pilot programs (RFC program in SSOM)</a:t>
            </a:r>
          </a:p>
          <a:p>
            <a:pPr lvl="2" fontAlgn="auto">
              <a:spcAft>
                <a:spcPts val="0"/>
              </a:spcAf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“pivot” grant program (to support faculty whose grants were terminated)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Various sources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Federal – NIH, NSF, NEA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 – Illinois State Board of Education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– county/municipality funding mechanism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foundation – The Bill and Melinda Gates Foundation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not-for-profit – The American Heart Association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85BEC3-40D6-2071-0523-274E22B75B8D}"/>
              </a:ext>
            </a:extLst>
          </p:cNvPr>
          <p:cNvSpPr txBox="1">
            <a:spLocks/>
          </p:cNvSpPr>
          <p:nvPr/>
        </p:nvSpPr>
        <p:spPr>
          <a:xfrm>
            <a:off x="838200" y="6527836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C5245C0-F30F-3693-AB05-31AE1D4A3F24}"/>
              </a:ext>
            </a:extLst>
          </p:cNvPr>
          <p:cNvSpPr txBox="1">
            <a:spLocks/>
          </p:cNvSpPr>
          <p:nvPr/>
        </p:nvSpPr>
        <p:spPr>
          <a:xfrm>
            <a:off x="838200" y="7032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Framing/advocating for investment 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E64E8C4-1A6C-29D4-2F23-D8A072EBF198}"/>
              </a:ext>
            </a:extLst>
          </p:cNvPr>
          <p:cNvSpPr txBox="1">
            <a:spLocks/>
          </p:cNvSpPr>
          <p:nvPr/>
        </p:nvSpPr>
        <p:spPr>
          <a:xfrm>
            <a:off x="838200" y="1988822"/>
            <a:ext cx="10515600" cy="42335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Examples: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Pilot seed grants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Software platforms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Endnote – reference manager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LabArchives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electronic Research Administration system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– Cayuse</a:t>
            </a:r>
          </a:p>
          <a:p>
            <a:pPr lvl="2" fontAlgn="auto">
              <a:spcAft>
                <a:spcPts val="0"/>
              </a:spcAf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be fully deployed for use by December 2026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Capital Equipment</a:t>
            </a:r>
          </a:p>
          <a:p>
            <a:pPr lvl="1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include providing assistance, as needed, for faculty to submit grants that help secure such equipment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6144F9-C3E9-B6B6-793D-A827F00931DD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95EB-04EE-5622-6317-0F7909193847}"/>
              </a:ext>
            </a:extLst>
          </p:cNvPr>
          <p:cNvSpPr txBox="1">
            <a:spLocks/>
          </p:cNvSpPr>
          <p:nvPr/>
        </p:nvSpPr>
        <p:spPr>
          <a:xfrm>
            <a:off x="838200" y="3499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Who can 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submit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a grant or negotiate a research-related contract…….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927216E5-3EAC-088A-FB4A-F4AB37625E77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0515600" cy="5032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member of ORS/Contracts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member of Community Foundation Relations (CFR)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Collaboration with ORS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required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Leverage your departmental research administrators (if your department has one) who can assist with the preparation </a:t>
            </a:r>
          </a:p>
          <a:p>
            <a:pPr lvl="1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But department administrators do not submit the grant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Vice Provost for Research website is a good resource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 the Office of Research Services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you’re at HSC: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Grants: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RESEARCHHSD@LUC.EDU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Contracts: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CONTRACTSHSD@LUC.EDU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you’re at either Lakeside Campuses: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Grants and Contracts: </a:t>
            </a:r>
            <a:r>
              <a:rPr lang="en-US" dirty="0">
                <a:solidFill>
                  <a:sysClr val="windowText" lastClr="000000"/>
                </a:solidFill>
                <a:latin typeface="Calibri" panose="020F0502020204030204"/>
                <a:hlinkClick r:id="rId4"/>
              </a:rPr>
              <a:t>ORS@luc.edu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0B3DE6-DE9E-C208-D1D5-F354230C29A1}"/>
              </a:ext>
            </a:extLst>
          </p:cNvPr>
          <p:cNvSpPr txBox="1">
            <a:spLocks/>
          </p:cNvSpPr>
          <p:nvPr/>
        </p:nvSpPr>
        <p:spPr>
          <a:xfrm>
            <a:off x="9683621" y="6658846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B4771-5BE5-CA37-9A20-DE3A4717E39D}"/>
              </a:ext>
            </a:extLst>
          </p:cNvPr>
          <p:cNvSpPr txBox="1">
            <a:spLocks/>
          </p:cNvSpPr>
          <p:nvPr/>
        </p:nvSpPr>
        <p:spPr>
          <a:xfrm>
            <a:off x="2090531" y="307915"/>
            <a:ext cx="84449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 note about Contracts……..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1AAFD-DCC9-7DF4-4F47-1DA2C3A57BB3}"/>
              </a:ext>
            </a:extLst>
          </p:cNvPr>
          <p:cNvSpPr txBox="1">
            <a:spLocks/>
          </p:cNvSpPr>
          <p:nvPr/>
        </p:nvSpPr>
        <p:spPr>
          <a:xfrm>
            <a:off x="838200" y="213354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D00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BFE23F-51C8-FEE3-E55C-F9E55720D009}"/>
              </a:ext>
            </a:extLst>
          </p:cNvPr>
          <p:cNvSpPr txBox="1">
            <a:spLocks/>
          </p:cNvSpPr>
          <p:nvPr/>
        </p:nvSpPr>
        <p:spPr>
          <a:xfrm>
            <a:off x="1086677" y="1609941"/>
            <a:ext cx="9599043" cy="4014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Examples of agreements/contracts typically negotiated: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Non-disclosure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Sharing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Trial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(Non-clinical) Research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Collaborative Research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09232-865D-EF6C-7291-7912B8449168}"/>
              </a:ext>
            </a:extLst>
          </p:cNvPr>
          <p:cNvSpPr txBox="1">
            <a:spLocks/>
          </p:cNvSpPr>
          <p:nvPr/>
        </p:nvSpPr>
        <p:spPr>
          <a:xfrm>
            <a:off x="9478339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1896931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524D06-BE63-549A-B919-975D65EBD81D}"/>
              </a:ext>
            </a:extLst>
          </p:cNvPr>
          <p:cNvSpPr txBox="1">
            <a:spLocks/>
          </p:cNvSpPr>
          <p:nvPr/>
        </p:nvSpPr>
        <p:spPr>
          <a:xfrm>
            <a:off x="838200" y="3969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Some Dos and Don’ts: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292203-9245-893F-D253-3FB5D6AD9CAB}"/>
              </a:ext>
            </a:extLst>
          </p:cNvPr>
          <p:cNvSpPr txBox="1">
            <a:spLocks/>
          </p:cNvSpPr>
          <p:nvPr/>
        </p:nvSpPr>
        <p:spPr>
          <a:xfrm>
            <a:off x="838200" y="1941585"/>
            <a:ext cx="10794558" cy="47275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GIVE YOURSELF TIME TO PLAN FOR A SUCCESSFUL GRANT/CONTRACT SUBMISSION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SEEK ASSISTANCE FROM LOCAL AND INSTITUTIONAL RESOURCES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 AN ACTIVE ROLE IN LEARNING ABOUT THE ”RULES”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in doubt, please reach out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 ahead (</a:t>
            </a:r>
            <a:r>
              <a:rPr kumimoji="0" lang="en-US" sz="2000" b="1" i="1" u="sng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 minute submissions to the ORS may not be submitted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NOT SUBMIT ANY GRANTS INDEPENDENTLY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Always contact ORS for review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the designated Institutional Official can sign off on research-related grant/contract paperwork (e.g., NDAs, DUAs/DSAs/DTAs, Research-related service agreements, CTAs, etc., etc.)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LUC’s Institutional Official is: Meharvan Singh, PhD (Vice Provost for Research)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60D8CD-D8B0-F9A4-20B1-4FE2DABCFB01}"/>
              </a:ext>
            </a:extLst>
          </p:cNvPr>
          <p:cNvSpPr txBox="1">
            <a:spLocks/>
          </p:cNvSpPr>
          <p:nvPr/>
        </p:nvSpPr>
        <p:spPr>
          <a:xfrm>
            <a:off x="838200" y="6611815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1947222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0B8C8-349D-862F-3C8A-44138CB1C181}"/>
              </a:ext>
            </a:extLst>
          </p:cNvPr>
          <p:cNvSpPr txBox="1">
            <a:spLocks/>
          </p:cNvSpPr>
          <p:nvPr/>
        </p:nvSpPr>
        <p:spPr>
          <a:xfrm>
            <a:off x="838200" y="3969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“Technology Transfer”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21877-E5FF-C173-0F8D-9458A0BEB0C3}"/>
              </a:ext>
            </a:extLst>
          </p:cNvPr>
          <p:cNvSpPr txBox="1">
            <a:spLocks/>
          </p:cNvSpPr>
          <p:nvPr/>
        </p:nvSpPr>
        <p:spPr>
          <a:xfrm>
            <a:off x="838200" y="3279419"/>
            <a:ext cx="5181600" cy="2913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Reviews and negotiates Material Transfer Agreements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Assists faculty, students, and residents with disclosing inventions for potential patent protection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Negotiates partnering/licensing arrangements with other research institutions and commercial interests.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3AC8-EB83-164D-CD4C-243BABC163D0}"/>
              </a:ext>
            </a:extLst>
          </p:cNvPr>
          <p:cNvSpPr txBox="1">
            <a:spLocks/>
          </p:cNvSpPr>
          <p:nvPr/>
        </p:nvSpPr>
        <p:spPr>
          <a:xfrm>
            <a:off x="6172200" y="3279419"/>
            <a:ext cx="5181600" cy="3000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Technology Transfer Committee, composed of faculty members from basic and clinical science with established research portfolios, to review Invention Disclosures and make recommendations about the protection of intellectual property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9591E6-5037-7384-1D94-12881DFCF9B9}"/>
              </a:ext>
            </a:extLst>
          </p:cNvPr>
          <p:cNvSpPr txBox="1"/>
          <p:nvPr/>
        </p:nvSpPr>
        <p:spPr>
          <a:xfrm>
            <a:off x="852204" y="2177790"/>
            <a:ext cx="4954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What does this office do?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4A6EB-28E9-FC86-BEFC-C769DD9A1D11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343080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E0B7-7B6B-4B02-3B97-2E3C8BB6257E}"/>
              </a:ext>
            </a:extLst>
          </p:cNvPr>
          <p:cNvSpPr txBox="1">
            <a:spLocks/>
          </p:cNvSpPr>
          <p:nvPr/>
        </p:nvSpPr>
        <p:spPr>
          <a:xfrm>
            <a:off x="838200" y="3969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Noteworthy considerations: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C8A74-E10E-5645-7736-CD728F923749}"/>
              </a:ext>
            </a:extLst>
          </p:cNvPr>
          <p:cNvSpPr txBox="1">
            <a:spLocks/>
          </p:cNvSpPr>
          <p:nvPr/>
        </p:nvSpPr>
        <p:spPr>
          <a:xfrm>
            <a:off x="838200" y="1935432"/>
            <a:ext cx="10794558" cy="4628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YOU PUBLISH OR PUBLICLY PRESENT, DO YOU HAVE SOMETHING POTENTIALLY NOVEL AND INNOVATIVE?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do you know?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YOU SHARING OR RECEIVING MATERIALS/REAGENTS WITH OTHER RESEARCHERS?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Rachel Drucker, Technology Transfer and Contracts Administrator -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rbeyler@luc.edu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FE0AF8-D083-2B9F-0DF4-40173723FA7B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2290306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520228F4-0133-67BC-11DF-A07A0C65CFB3}"/>
              </a:ext>
            </a:extLst>
          </p:cNvPr>
          <p:cNvSpPr txBox="1">
            <a:spLocks/>
          </p:cNvSpPr>
          <p:nvPr/>
        </p:nvSpPr>
        <p:spPr>
          <a:xfrm>
            <a:off x="838200" y="1113183"/>
            <a:ext cx="10515600" cy="57448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it?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financial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conflict of interest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exists when an investigator's significant financial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interest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could directly and significantly affect the design, conduct, or reporting of the PHS-funded research.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Significant financial interest: defined in dollar terms as &gt; $5,000 (in 12 month period, from such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sources that include but are not limited to: honoraria, gift, consulting fee, royalty, intellectual property right, or paid authorship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in doubt, disclose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Disclosure is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admission of fault. Rather, it is merely an effort to allow an independent committee (Conflict of Interest in Research Committee – CIRC) to make a determination if there is a perceived or real conflict of interest.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 if such a determination is made, that doesn’t imply wrong-doing. Rather, it allows for the institution to help the investigator manage the conflict of interest.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1CCF22-7F83-A140-4F92-522AC15D16E6}"/>
              </a:ext>
            </a:extLst>
          </p:cNvPr>
          <p:cNvSpPr txBox="1">
            <a:spLocks/>
          </p:cNvSpPr>
          <p:nvPr/>
        </p:nvSpPr>
        <p:spPr>
          <a:xfrm>
            <a:off x="9403695" y="6602480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6A80C381-ADF9-5784-834B-473945A12595}"/>
              </a:ext>
            </a:extLst>
          </p:cNvPr>
          <p:cNvSpPr txBox="1">
            <a:spLocks/>
          </p:cNvSpPr>
          <p:nvPr/>
        </p:nvSpPr>
        <p:spPr>
          <a:xfrm>
            <a:off x="849351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(Financial and Research) Conflict of Interest</a:t>
            </a:r>
          </a:p>
        </p:txBody>
      </p:sp>
    </p:spTree>
    <p:extLst>
      <p:ext uri="{BB962C8B-B14F-4D97-AF65-F5344CB8AC3E}">
        <p14:creationId xmlns:p14="http://schemas.microsoft.com/office/powerpoint/2010/main" val="674884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3D223A7-F098-E7B9-B364-FFF4CA1F9D3E}"/>
              </a:ext>
            </a:extLst>
          </p:cNvPr>
          <p:cNvSpPr txBox="1">
            <a:spLocks/>
          </p:cNvSpPr>
          <p:nvPr/>
        </p:nvSpPr>
        <p:spPr>
          <a:xfrm>
            <a:off x="1524000" y="470031"/>
            <a:ext cx="9144000" cy="1825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When in doubt…..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C29B2B14-E7EB-5E54-31C7-7DB1764F55C9}"/>
              </a:ext>
            </a:extLst>
          </p:cNvPr>
          <p:cNvSpPr txBox="1">
            <a:spLocks/>
          </p:cNvSpPr>
          <p:nvPr/>
        </p:nvSpPr>
        <p:spPr>
          <a:xfrm>
            <a:off x="1093305" y="2902238"/>
            <a:ext cx="10068338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Contact the Office of the Vice Provost for Research: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Lakeside Campuses Faculty – Claudia Orellana -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corellana1@luc.edu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Health Science Campus Faculty – Samantha Bynum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sbynum1@luc.edu </a:t>
            </a:r>
            <a:endParaRPr kumimoji="0" lang="pl-PL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85161-72DA-061C-41DF-AA865D759C04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303469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0F2B31-F192-F91E-8ABA-27B234A374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5D0024"/>
                </a:solidFill>
              </a:rPr>
              <a:t>Corollaries: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rgbClr val="5D0024"/>
                </a:solidFill>
              </a:rPr>
              <a:t>The privilege is endowed by the public’s perception of a need to do research in that particular area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rgbClr val="5D0024"/>
                </a:solidFill>
              </a:rPr>
              <a:t>With such privilege comes significant responsibility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CB073F-C1DD-1A26-0D92-94914AF82B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945184"/>
            <a:ext cx="10565232" cy="1314674"/>
          </a:xfrm>
        </p:spPr>
        <p:txBody>
          <a:bodyPr/>
          <a:lstStyle/>
          <a:p>
            <a:pPr algn="ctr"/>
            <a:endParaRPr lang="en-US" sz="4000" dirty="0"/>
          </a:p>
          <a:p>
            <a:pPr algn="ctr"/>
            <a:endParaRPr lang="en-US" sz="4000" dirty="0"/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We recognize that “It’s our privilege, not our prerogative, to conduct research”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97D1F3-0819-6F8F-B68A-049DEDD62CA1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7E7C15-36E4-7E9C-55A6-843E6B79B9D0}"/>
              </a:ext>
            </a:extLst>
          </p:cNvPr>
          <p:cNvSpPr txBox="1">
            <a:spLocks/>
          </p:cNvSpPr>
          <p:nvPr/>
        </p:nvSpPr>
        <p:spPr>
          <a:xfrm>
            <a:off x="883276" y="780201"/>
            <a:ext cx="10515600" cy="2276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are people and support units in place to help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 request to you……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take the responsibility of reaching out when: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You’re unsure (about policy, practice/procedure, law (as it relates to research), etc.)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 assistance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FB6D8-2B64-B020-FAB7-2C50A17A3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902" y="3490171"/>
            <a:ext cx="3848100" cy="302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DE5BB1-1A68-C976-FD90-A25A8A9D9132}"/>
              </a:ext>
            </a:extLst>
          </p:cNvPr>
          <p:cNvSpPr txBox="1"/>
          <p:nvPr/>
        </p:nvSpPr>
        <p:spPr>
          <a:xfrm>
            <a:off x="3953814" y="3016156"/>
            <a:ext cx="36801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5D0024"/>
                </a:solidFill>
                <a:latin typeface="Calibri" panose="020F0502020204030204"/>
              </a:rPr>
              <a:t>WE’RE HERE TO HELP!</a:t>
            </a:r>
            <a:endParaRPr lang="en-US" sz="3000" dirty="0">
              <a:solidFill>
                <a:srgbClr val="5D0024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C1D300-B451-29A8-46ED-CC8FF8B5D63E}"/>
              </a:ext>
            </a:extLst>
          </p:cNvPr>
          <p:cNvSpPr txBox="1">
            <a:spLocks/>
          </p:cNvSpPr>
          <p:nvPr/>
        </p:nvSpPr>
        <p:spPr>
          <a:xfrm>
            <a:off x="492967" y="6611815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  <p:extLst>
      <p:ext uri="{BB962C8B-B14F-4D97-AF65-F5344CB8AC3E}">
        <p14:creationId xmlns:p14="http://schemas.microsoft.com/office/powerpoint/2010/main" val="2008992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66DB282-64B1-7C05-3689-73769A018A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2284" y="2149628"/>
            <a:ext cx="10581577" cy="664797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/>
              <a:t>Welcome to Loyola University Chicago !!!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C2798-5F1B-E40B-C635-D700C933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2893AE-FECB-65F7-6750-3911AEA47B17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pic>
        <p:nvPicPr>
          <p:cNvPr id="8" name="Picture 7" descr="A person looking through a microscope&#10;&#10;AI-generated content may be incorrect.">
            <a:extLst>
              <a:ext uri="{FF2B5EF4-FFF2-40B4-BE49-F238E27FC236}">
                <a16:creationId xmlns:a16="http://schemas.microsoft.com/office/drawing/2014/main" id="{15556679-CBAC-393A-D8AF-5325482B7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415" y="1570778"/>
            <a:ext cx="9410428" cy="48187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71CD8B-AB7F-D41F-948F-9BBE02349E7B}"/>
              </a:ext>
            </a:extLst>
          </p:cNvPr>
          <p:cNvSpPr txBox="1"/>
          <p:nvPr/>
        </p:nvSpPr>
        <p:spPr>
          <a:xfrm>
            <a:off x="1293541" y="423747"/>
            <a:ext cx="10281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/>
              <a:t>Loyola University Chicago is now designated as an </a:t>
            </a:r>
            <a:r>
              <a:rPr lang="en-US" sz="2800" b="1" i="1" dirty="0"/>
              <a:t>R1 institution</a:t>
            </a:r>
          </a:p>
          <a:p>
            <a:pPr algn="l"/>
            <a:r>
              <a:rPr lang="en-US" sz="2800" b="1" dirty="0"/>
              <a:t> (i.e., doctoral degree-granting and ”very high research activity”)</a:t>
            </a:r>
          </a:p>
        </p:txBody>
      </p:sp>
    </p:spTree>
    <p:extLst>
      <p:ext uri="{BB962C8B-B14F-4D97-AF65-F5344CB8AC3E}">
        <p14:creationId xmlns:p14="http://schemas.microsoft.com/office/powerpoint/2010/main" val="259519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0F2B31-F192-F91E-8ABA-27B234A374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86840"/>
            <a:ext cx="10565232" cy="3407522"/>
          </a:xfrm>
        </p:spPr>
        <p:txBody>
          <a:bodyPr/>
          <a:lstStyle/>
          <a:p>
            <a:pPr marL="228600" lvl="0" indent="-2286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Promote Awareness</a:t>
            </a:r>
          </a:p>
          <a:p>
            <a:pPr lvl="1" fontAlgn="auto">
              <a:spcAft>
                <a:spcPts val="0"/>
              </a:spcAft>
            </a:pPr>
            <a:r>
              <a:rPr lang="en-US" sz="20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Examples: 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“Press Book” allows us to learn about the research ongoing by individual </a:t>
            </a:r>
            <a:r>
              <a:rPr lang="en-US" sz="1800" kern="12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Pis</a:t>
            </a: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across campus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Funding opportunities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Rules, Regulations &amp; Best Practices in research</a:t>
            </a:r>
          </a:p>
          <a:p>
            <a:pPr marL="228600" lvl="0" indent="-2286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(Advocate for and define areas of) Investment</a:t>
            </a:r>
          </a:p>
          <a:p>
            <a:pPr lvl="1" fontAlgn="auto">
              <a:spcAft>
                <a:spcPts val="0"/>
              </a:spcAft>
            </a:pPr>
            <a:r>
              <a:rPr lang="en-US" sz="20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Support our faculty’s competitiveness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Seed/Pilot grants</a:t>
            </a:r>
          </a:p>
          <a:p>
            <a:pPr lvl="1" fontAlgn="auto">
              <a:spcAft>
                <a:spcPts val="0"/>
              </a:spcAft>
            </a:pPr>
            <a:r>
              <a:rPr lang="en-US" sz="20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The “infrastructure”</a:t>
            </a:r>
          </a:p>
          <a:p>
            <a:pPr marL="228600" lvl="0" indent="-2286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Develop/Promote Mentoring Programs</a:t>
            </a:r>
          </a:p>
          <a:p>
            <a:pPr lvl="1" fontAlgn="auto">
              <a:spcAft>
                <a:spcPts val="0"/>
              </a:spcAft>
            </a:pPr>
            <a:r>
              <a:rPr lang="en-US" sz="20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For faculty and campus leaders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“the granting process” 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Roles and responsibilities</a:t>
            </a:r>
          </a:p>
          <a:p>
            <a:pPr lvl="3" fontAlgn="auto">
              <a:spcAft>
                <a:spcPts val="0"/>
              </a:spcAft>
            </a:pPr>
            <a:r>
              <a:rPr lang="en-US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best practices</a:t>
            </a:r>
          </a:p>
          <a:p>
            <a:pPr lvl="3" fontAlgn="auto">
              <a:spcAft>
                <a:spcPts val="0"/>
              </a:spcAft>
            </a:pPr>
            <a:r>
              <a:rPr lang="en-US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Ensuring compliance with the rules and regulations of research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CB073F-C1DD-1A26-0D92-94914AF82B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57677"/>
            <a:ext cx="10565232" cy="957933"/>
          </a:xfrm>
        </p:spPr>
        <p:txBody>
          <a:bodyPr/>
          <a:lstStyle/>
          <a:p>
            <a:r>
              <a:rPr lang="en-US" dirty="0">
                <a:solidFill>
                  <a:srgbClr val="5D0024"/>
                </a:solidFill>
              </a:rPr>
              <a:t>The office of the VPR strives to: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445E89-05F4-C211-8BAA-0271AACA60C9}"/>
              </a:ext>
            </a:extLst>
          </p:cNvPr>
          <p:cNvSpPr txBox="1">
            <a:spLocks/>
          </p:cNvSpPr>
          <p:nvPr/>
        </p:nvSpPr>
        <p:spPr>
          <a:xfrm>
            <a:off x="92824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CB073F-C1DD-1A26-0D92-94914AF82B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76015"/>
            <a:ext cx="10565232" cy="650352"/>
          </a:xfrm>
        </p:spPr>
        <p:txBody>
          <a:bodyPr/>
          <a:lstStyle/>
          <a:p>
            <a:r>
              <a:rPr lang="en-US" dirty="0"/>
              <a:t>Example of an entry in the Press Book: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F6D6E1-2F7F-A4EC-45D0-B3702EEEA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29" y="527481"/>
            <a:ext cx="5512625" cy="71339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53A2915-FC9C-2089-EDC4-D6A648C7594E}"/>
              </a:ext>
            </a:extLst>
          </p:cNvPr>
          <p:cNvGrpSpPr/>
          <p:nvPr/>
        </p:nvGrpSpPr>
        <p:grpSpPr>
          <a:xfrm>
            <a:off x="6016149" y="2594113"/>
            <a:ext cx="5774634" cy="3534777"/>
            <a:chOff x="6417366" y="2594113"/>
            <a:chExt cx="5774634" cy="3534777"/>
          </a:xfrm>
        </p:grpSpPr>
        <p:sp>
          <p:nvSpPr>
            <p:cNvPr id="4" name="Up Arrow 2">
              <a:extLst>
                <a:ext uri="{FF2B5EF4-FFF2-40B4-BE49-F238E27FC236}">
                  <a16:creationId xmlns:a16="http://schemas.microsoft.com/office/drawing/2014/main" id="{07BD348D-5C35-09DD-2048-D62FA32163F4}"/>
                </a:ext>
              </a:extLst>
            </p:cNvPr>
            <p:cNvSpPr/>
            <p:nvPr/>
          </p:nvSpPr>
          <p:spPr>
            <a:xfrm rot="3423513">
              <a:off x="6997148" y="2872409"/>
              <a:ext cx="228600" cy="1262269"/>
            </a:xfrm>
            <a:prstGeom prst="upArrow">
              <a:avLst/>
            </a:prstGeom>
            <a:solidFill>
              <a:srgbClr val="5D002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Up Arrow 4">
              <a:extLst>
                <a:ext uri="{FF2B5EF4-FFF2-40B4-BE49-F238E27FC236}">
                  <a16:creationId xmlns:a16="http://schemas.microsoft.com/office/drawing/2014/main" id="{F3AA2B29-C24F-CCBD-70A6-5FD4B847ADF6}"/>
                </a:ext>
              </a:extLst>
            </p:cNvPr>
            <p:cNvSpPr/>
            <p:nvPr/>
          </p:nvSpPr>
          <p:spPr>
            <a:xfrm rot="5400000">
              <a:off x="7070035" y="3472070"/>
              <a:ext cx="228600" cy="1262269"/>
            </a:xfrm>
            <a:prstGeom prst="upArrow">
              <a:avLst/>
            </a:prstGeom>
            <a:solidFill>
              <a:srgbClr val="5D002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Up Arrow 5">
              <a:extLst>
                <a:ext uri="{FF2B5EF4-FFF2-40B4-BE49-F238E27FC236}">
                  <a16:creationId xmlns:a16="http://schemas.microsoft.com/office/drawing/2014/main" id="{36B5B4B1-79E4-ACE5-6768-8DC08948EBBE}"/>
                </a:ext>
              </a:extLst>
            </p:cNvPr>
            <p:cNvSpPr/>
            <p:nvPr/>
          </p:nvSpPr>
          <p:spPr>
            <a:xfrm rot="6973821">
              <a:off x="7030278" y="4028661"/>
              <a:ext cx="228600" cy="1262269"/>
            </a:xfrm>
            <a:prstGeom prst="upArrow">
              <a:avLst/>
            </a:prstGeom>
            <a:solidFill>
              <a:srgbClr val="5D002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8DC33A-FA7D-ED14-F08B-1A7836FDD336}"/>
                </a:ext>
              </a:extLst>
            </p:cNvPr>
            <p:cNvSpPr txBox="1"/>
            <p:nvPr/>
          </p:nvSpPr>
          <p:spPr>
            <a:xfrm>
              <a:off x="7702826" y="2594113"/>
              <a:ext cx="412446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Leadership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(President, Provost, Deans)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8BD1EC-7297-A6EA-4380-BE98E012AC97}"/>
                </a:ext>
              </a:extLst>
            </p:cNvPr>
            <p:cNvSpPr txBox="1"/>
            <p:nvPr/>
          </p:nvSpPr>
          <p:spPr>
            <a:xfrm>
              <a:off x="7910572" y="3836504"/>
              <a:ext cx="42814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Marketing/Communications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D1F411-4CED-D909-B217-40D86CEDC584}"/>
                </a:ext>
              </a:extLst>
            </p:cNvPr>
            <p:cNvSpPr txBox="1"/>
            <p:nvPr/>
          </p:nvSpPr>
          <p:spPr>
            <a:xfrm>
              <a:off x="7861853" y="4820478"/>
              <a:ext cx="42923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Development/Advancement</a:t>
              </a:r>
            </a:p>
          </p:txBody>
        </p:sp>
        <p:sp>
          <p:nvSpPr>
            <p:cNvPr id="14" name="Up Arrow 9">
              <a:extLst>
                <a:ext uri="{FF2B5EF4-FFF2-40B4-BE49-F238E27FC236}">
                  <a16:creationId xmlns:a16="http://schemas.microsoft.com/office/drawing/2014/main" id="{9CF58DC3-77E9-8F47-7E01-F33966128EC8}"/>
                </a:ext>
              </a:extLst>
            </p:cNvPr>
            <p:cNvSpPr/>
            <p:nvPr/>
          </p:nvSpPr>
          <p:spPr>
            <a:xfrm rot="8075108">
              <a:off x="6934201" y="4558746"/>
              <a:ext cx="228600" cy="1262269"/>
            </a:xfrm>
            <a:prstGeom prst="upArrow">
              <a:avLst/>
            </a:prstGeom>
            <a:solidFill>
              <a:srgbClr val="5D002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A1AFED-3301-D018-3D96-63018DF82721}"/>
                </a:ext>
              </a:extLst>
            </p:cNvPr>
            <p:cNvSpPr txBox="1"/>
            <p:nvPr/>
          </p:nvSpPr>
          <p:spPr>
            <a:xfrm>
              <a:off x="7533861" y="5605670"/>
              <a:ext cx="12170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Faculty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331B0BA-7486-7DE6-CF31-147C89F2C692}"/>
              </a:ext>
            </a:extLst>
          </p:cNvPr>
          <p:cNvSpPr txBox="1">
            <a:spLocks/>
          </p:cNvSpPr>
          <p:nvPr/>
        </p:nvSpPr>
        <p:spPr>
          <a:xfrm>
            <a:off x="9571645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BA3EEE-45EF-AB23-2CC6-D39EC6BAD388}"/>
              </a:ext>
            </a:extLst>
          </p:cNvPr>
          <p:cNvSpPr txBox="1"/>
          <p:nvPr/>
        </p:nvSpPr>
        <p:spPr>
          <a:xfrm>
            <a:off x="7337502" y="1594625"/>
            <a:ext cx="3416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200" u="sng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Intended audience: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0F2B31-F192-F91E-8ABA-27B234A374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i="1" dirty="0"/>
              <a:t>For Grants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i="1" dirty="0"/>
              <a:t>For Contracts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i="1" dirty="0"/>
              <a:t>For disclosure of Intellectual Property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i="1" dirty="0"/>
              <a:t>For disclosure of Conflicts of Interest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B0EE83F-22C3-E1CC-6FFD-05BFB83B7B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1957245"/>
            <a:ext cx="10565232" cy="221599"/>
          </a:xfrm>
        </p:spPr>
        <p:txBody>
          <a:bodyPr/>
          <a:lstStyle/>
          <a:p>
            <a:r>
              <a:rPr lang="en-US" sz="2000" dirty="0"/>
              <a:t>Who should I contact if I have a research-related question?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CB073F-C1DD-1A26-0D92-94914AF82B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Framing today’s conversation……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382EFBE-68FA-3BF0-F51C-83119BA46B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944" y="538187"/>
            <a:ext cx="5747656" cy="997196"/>
          </a:xfrm>
        </p:spPr>
        <p:txBody>
          <a:bodyPr/>
          <a:lstStyle/>
          <a:p>
            <a:r>
              <a:rPr lang="en-US" sz="2800" dirty="0"/>
              <a:t>The life cycle of a grant</a:t>
            </a:r>
            <a:br>
              <a:rPr lang="en-US" sz="2800" dirty="0"/>
            </a:br>
            <a:r>
              <a:rPr lang="en-US" sz="2800" dirty="0"/>
              <a:t>(and supporting elements):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AF249-6848-4533-F346-0780BDDA257E}"/>
              </a:ext>
            </a:extLst>
          </p:cNvPr>
          <p:cNvSpPr txBox="1"/>
          <p:nvPr/>
        </p:nvSpPr>
        <p:spPr>
          <a:xfrm>
            <a:off x="221823" y="3429000"/>
            <a:ext cx="27656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5D0024"/>
                </a:solidFill>
              </a:rPr>
              <a:t>KEY POINT TO REMEMBER:</a:t>
            </a:r>
          </a:p>
          <a:p>
            <a:r>
              <a:rPr lang="en-US" dirty="0">
                <a:solidFill>
                  <a:srgbClr val="5D0024"/>
                </a:solidFill>
              </a:rPr>
              <a:t>PI has a critical role to play</a:t>
            </a:r>
          </a:p>
          <a:p>
            <a:r>
              <a:rPr lang="en-US" dirty="0">
                <a:solidFill>
                  <a:srgbClr val="5D0024"/>
                </a:solidFill>
              </a:rPr>
              <a:t>in </a:t>
            </a:r>
            <a:r>
              <a:rPr lang="en-US" u="sng" dirty="0">
                <a:solidFill>
                  <a:srgbClr val="5D0024"/>
                </a:solidFill>
              </a:rPr>
              <a:t>ALL</a:t>
            </a:r>
            <a:r>
              <a:rPr lang="en-US" dirty="0">
                <a:solidFill>
                  <a:srgbClr val="5D0024"/>
                </a:solidFill>
              </a:rPr>
              <a:t> of these elements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183444-FD42-8C67-6E09-865B9EEB8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458" y="232854"/>
            <a:ext cx="9821507" cy="6541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78A563-C878-B40B-ED62-038825942007}"/>
              </a:ext>
            </a:extLst>
          </p:cNvPr>
          <p:cNvSpPr txBox="1">
            <a:spLocks/>
          </p:cNvSpPr>
          <p:nvPr/>
        </p:nvSpPr>
        <p:spPr>
          <a:xfrm>
            <a:off x="838200" y="6453188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A20915-0D11-039D-0098-071B55EDA35D}"/>
              </a:ext>
            </a:extLst>
          </p:cNvPr>
          <p:cNvSpPr txBox="1"/>
          <p:nvPr/>
        </p:nvSpPr>
        <p:spPr>
          <a:xfrm>
            <a:off x="0" y="5283637"/>
            <a:ext cx="402488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u="sng" dirty="0"/>
              <a:t>Abbreviations:</a:t>
            </a:r>
          </a:p>
          <a:p>
            <a:pPr algn="l"/>
            <a:r>
              <a:rPr lang="en-US" sz="1400" dirty="0"/>
              <a:t>ORS: Office of Research Services</a:t>
            </a:r>
          </a:p>
          <a:p>
            <a:pPr algn="l"/>
            <a:r>
              <a:rPr lang="en-US" sz="1400" dirty="0"/>
              <a:t>SPA: Sponsored Program Accounting</a:t>
            </a:r>
          </a:p>
          <a:p>
            <a:pPr algn="l"/>
            <a:r>
              <a:rPr lang="en-US" sz="1400" dirty="0"/>
              <a:t>IRB: Institutional Review Board</a:t>
            </a:r>
          </a:p>
          <a:p>
            <a:pPr algn="l"/>
            <a:r>
              <a:rPr lang="en-US" sz="1400" dirty="0"/>
              <a:t>IACUC: Institutional Animal Care and Use Committee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60DA5E-7743-B508-7B07-37F6578548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94727"/>
            <a:ext cx="10571328" cy="377399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https://</a:t>
            </a:r>
            <a:r>
              <a:rPr lang="en-US" sz="3200" dirty="0" err="1"/>
              <a:t>www.luc.edu</a:t>
            </a:r>
            <a:r>
              <a:rPr lang="en-US" sz="3200" dirty="0"/>
              <a:t>/</a:t>
            </a:r>
            <a:r>
              <a:rPr lang="en-US" sz="3200" dirty="0" err="1"/>
              <a:t>ovpr</a:t>
            </a:r>
            <a:r>
              <a:rPr lang="en-US" sz="3200" dirty="0"/>
              <a:t>/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Should be viewed as the primary gateway for information that supports your research</a:t>
            </a:r>
          </a:p>
          <a:p>
            <a:pPr marL="1028700" lvl="1" indent="-342900"/>
            <a:r>
              <a:rPr lang="en-US" sz="2800" dirty="0"/>
              <a:t>Information about funding opportunities (internal and external)</a:t>
            </a:r>
          </a:p>
          <a:p>
            <a:pPr marL="1028700" lvl="1" indent="-342900"/>
            <a:r>
              <a:rPr lang="en-US" sz="2800" dirty="0"/>
              <a:t>Policies (or changes)</a:t>
            </a:r>
          </a:p>
          <a:p>
            <a:pPr marL="1028700" lvl="1" indent="-342900"/>
            <a:r>
              <a:rPr lang="en-US" sz="2800" dirty="0"/>
              <a:t>Highlighting our faculty’s research</a:t>
            </a:r>
          </a:p>
          <a:p>
            <a:pPr marL="1028700" lvl="1" indent="-342900"/>
            <a:r>
              <a:rPr lang="en-US" sz="2800" dirty="0" err="1"/>
              <a:t>etc</a:t>
            </a:r>
            <a:r>
              <a:rPr lang="en-US" sz="2800" dirty="0"/>
              <a:t>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324B6F-2919-B93E-DEBF-BA6F8B435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59414"/>
            <a:ext cx="10565232" cy="1314674"/>
          </a:xfrm>
        </p:spPr>
        <p:txBody>
          <a:bodyPr/>
          <a:lstStyle/>
          <a:p>
            <a:r>
              <a:rPr lang="en-US" sz="4400" dirty="0"/>
              <a:t>The OVPR Website is a useful resource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DC605-B3F0-DF65-0ECD-9B05F624E41E}"/>
              </a:ext>
            </a:extLst>
          </p:cNvPr>
          <p:cNvSpPr txBox="1">
            <a:spLocks/>
          </p:cNvSpPr>
          <p:nvPr/>
        </p:nvSpPr>
        <p:spPr>
          <a:xfrm>
            <a:off x="838200" y="4397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D0024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 want to get feedback on a “mature” draft of my grant. Who can I go to?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D48E0-777E-C4F2-92AC-B4B796EF4193}"/>
              </a:ext>
            </a:extLst>
          </p:cNvPr>
          <p:cNvSpPr txBox="1">
            <a:spLocks/>
          </p:cNvSpPr>
          <p:nvPr/>
        </p:nvSpPr>
        <p:spPr>
          <a:xfrm>
            <a:off x="838200" y="1863691"/>
            <a:ext cx="10515600" cy="49894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resources: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Colleagues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Dean-designated “leads” for grants/research support (e.g., Associate Dean of Grants in CAS, Dr. Dan Killelea, Associate Dean of Research in SSW – Dr. Michael Dentato; Associate Dean of Research in MNSON - Dr. Todd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Ruppar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Associate Dean for School of Education – Dr. Pamela Fenning; Vice Dean of Research, SSOM - Dr. M. Singh)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Departmental resources: Grants Administrators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the Vice Provost for Research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request to Ms. Samantha Bynum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sbynum1@luc.edu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Grant Review Program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get your grant to us 30 days in advance of its due date and we will solicit independent, formal feedback from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experienced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researchers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https://luc.infoready4.com/#competitionDetail/1847997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(you will need to login to InfoReady)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Experienced: those who have served on regional or national grant review panels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92CF4F-91DA-EF3C-21F7-DE6F49B2572D}"/>
              </a:ext>
            </a:extLst>
          </p:cNvPr>
          <p:cNvSpPr txBox="1">
            <a:spLocks/>
          </p:cNvSpPr>
          <p:nvPr/>
        </p:nvSpPr>
        <p:spPr>
          <a:xfrm>
            <a:off x="838200" y="6630471"/>
            <a:ext cx="2426946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000" b="0" i="0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oyola-theme">
  <a:themeElements>
    <a:clrScheme name="Loyola 2024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D0024"/>
      </a:accent1>
      <a:accent2>
        <a:srgbClr val="FEBC18"/>
      </a:accent2>
      <a:accent3>
        <a:srgbClr val="545454"/>
      </a:accent3>
      <a:accent4>
        <a:srgbClr val="878787"/>
      </a:accent4>
      <a:accent5>
        <a:srgbClr val="CCCCCC"/>
      </a:accent5>
      <a:accent6>
        <a:srgbClr val="D1D4D3"/>
      </a:accent6>
      <a:hlink>
        <a:srgbClr val="5D0024"/>
      </a:hlink>
      <a:folHlink>
        <a:srgbClr val="8D0034"/>
      </a:folHlink>
    </a:clrScheme>
    <a:fontScheme name="Loyola University">
      <a:majorFont>
        <a:latin typeface="AntennaCond"/>
        <a:ea typeface=""/>
        <a:cs typeface=""/>
      </a:majorFont>
      <a:minorFont>
        <a:latin typeface="AntennaCon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RCH_powerpoint-websafe" id="{C320FBA3-810E-934F-A436-4A13E72024F8}" vid="{472D37E0-68D9-B54A-B2B7-9CCE0B0B523E}"/>
    </a:ext>
  </a:extLst>
</a:theme>
</file>

<file path=ppt/theme/theme2.xml><?xml version="1.0" encoding="utf-8"?>
<a:theme xmlns:a="http://schemas.openxmlformats.org/drawingml/2006/main" name="1_loyola-theme">
  <a:themeElements>
    <a:clrScheme name="Loyola 2024 1">
      <a:dk1>
        <a:srgbClr val="000000"/>
      </a:dk1>
      <a:lt1>
        <a:srgbClr val="FFFFFF"/>
      </a:lt1>
      <a:dk2>
        <a:srgbClr val="545454"/>
      </a:dk2>
      <a:lt2>
        <a:srgbClr val="D9D4C4"/>
      </a:lt2>
      <a:accent1>
        <a:srgbClr val="590722"/>
      </a:accent1>
      <a:accent2>
        <a:srgbClr val="EAAA00"/>
      </a:accent2>
      <a:accent3>
        <a:srgbClr val="545454"/>
      </a:accent3>
      <a:accent4>
        <a:srgbClr val="878787"/>
      </a:accent4>
      <a:accent5>
        <a:srgbClr val="CCCCCC"/>
      </a:accent5>
      <a:accent6>
        <a:srgbClr val="D9D4C4"/>
      </a:accent6>
      <a:hlink>
        <a:srgbClr val="590722"/>
      </a:hlink>
      <a:folHlink>
        <a:srgbClr val="8D0033"/>
      </a:folHlink>
    </a:clrScheme>
    <a:fontScheme name="Loyola University">
      <a:majorFont>
        <a:latin typeface="AntennaCond"/>
        <a:ea typeface=""/>
        <a:cs typeface=""/>
      </a:majorFont>
      <a:minorFont>
        <a:latin typeface="AntennaCon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0" id="{40DF47CC-9145-3049-A82A-7C6B520B8DFC}" vid="{38E3FF50-C3DB-6B45-B945-18D69439EB0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ddfa6881-472b-4376-9060-4a0fa036b60d" xsi:nil="true"/>
    <_ip_UnifiedCompliancePolicyUIAction xmlns="http://schemas.microsoft.com/sharepoint/v3" xsi:nil="true"/>
    <TaxCatchAll xmlns="410b0493-6099-405b-af7c-4c4f4d34ca6f" xsi:nil="true"/>
    <_ip_UnifiedCompliancePolicyProperties xmlns="http://schemas.microsoft.com/sharepoint/v3" xsi:nil="true"/>
    <lcf76f155ced4ddcb4097134ff3c332f xmlns="ddfa6881-472b-4376-9060-4a0fa036b60d">
      <Terms xmlns="http://schemas.microsoft.com/office/infopath/2007/PartnerControls"/>
    </lcf76f155ced4ddcb4097134ff3c332f>
    <Notes xmlns="ddfa6881-472b-4376-9060-4a0fa036b60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C4FE1DD57D1A4A91554BDAC326B21C" ma:contentTypeVersion="26" ma:contentTypeDescription="Create a new document." ma:contentTypeScope="" ma:versionID="e2aa9aa067825afe1b0b3f8e60e05e8a">
  <xsd:schema xmlns:xsd="http://www.w3.org/2001/XMLSchema" xmlns:xs="http://www.w3.org/2001/XMLSchema" xmlns:p="http://schemas.microsoft.com/office/2006/metadata/properties" xmlns:ns1="http://schemas.microsoft.com/sharepoint/v3" xmlns:ns2="ddfa6881-472b-4376-9060-4a0fa036b60d" xmlns:ns3="410b0493-6099-405b-af7c-4c4f4d34ca6f" targetNamespace="http://schemas.microsoft.com/office/2006/metadata/properties" ma:root="true" ma:fieldsID="aae8aafaf9884206bc79cf40ad899145" ns1:_="" ns2:_="" ns3:_="">
    <xsd:import namespace="http://schemas.microsoft.com/sharepoint/v3"/>
    <xsd:import namespace="ddfa6881-472b-4376-9060-4a0fa036b60d"/>
    <xsd:import namespace="410b0493-6099-405b-af7c-4c4f4d34ca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fa6881-472b-4376-9060-4a0fa036b6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4ea81705-40ef-4f82-8f09-2686234d89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9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0b0493-6099-405b-af7c-4c4f4d34ca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99853ba-3a19-4a3b-b546-b69e92f03ba6}" ma:internalName="TaxCatchAll" ma:showField="CatchAllData" ma:web="410b0493-6099-405b-af7c-4c4f4d34ca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5FA7AE-6CDB-4486-AA56-76A6D2038F77}">
  <ds:schemaRefs>
    <ds:schemaRef ds:uri="http://schemas.microsoft.com/office/2006/metadata/properties"/>
    <ds:schemaRef ds:uri="http://schemas.microsoft.com/office/infopath/2007/PartnerControls"/>
    <ds:schemaRef ds:uri="ddfa6881-472b-4376-9060-4a0fa036b60d"/>
    <ds:schemaRef ds:uri="http://schemas.microsoft.com/sharepoint/v3"/>
    <ds:schemaRef ds:uri="410b0493-6099-405b-af7c-4c4f4d34ca6f"/>
  </ds:schemaRefs>
</ds:datastoreItem>
</file>

<file path=customXml/itemProps2.xml><?xml version="1.0" encoding="utf-8"?>
<ds:datastoreItem xmlns:ds="http://schemas.openxmlformats.org/officeDocument/2006/customXml" ds:itemID="{0BF1D89D-89AC-4931-8468-3853CF4265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dfa6881-472b-4376-9060-4a0fa036b60d"/>
    <ds:schemaRef ds:uri="410b0493-6099-405b-af7c-4c4f4d34ca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C69A40-ACB8-46DC-A3E2-239C77D95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STRCH_powerpoint-websafe (1)</Template>
  <TotalTime>1425</TotalTime>
  <Words>1494</Words>
  <Application>Microsoft Office PowerPoint</Application>
  <PresentationFormat>Widescreen</PresentationFormat>
  <Paragraphs>194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AntennaCond</vt:lpstr>
      <vt:lpstr>AntennaCond Light</vt:lpstr>
      <vt:lpstr>Arial</vt:lpstr>
      <vt:lpstr>Calibri</vt:lpstr>
      <vt:lpstr>Calibri Light</vt:lpstr>
      <vt:lpstr>Georgia</vt:lpstr>
      <vt:lpstr>loyola-theme</vt:lpstr>
      <vt:lpstr>1_loyola-theme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Loyola University Chicago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Gitlin, Naomi</dc:creator>
  <cp:lastModifiedBy>Pencyla, Michelle</cp:lastModifiedBy>
  <cp:revision>27</cp:revision>
  <cp:lastPrinted>2023-08-15T16:34:03Z</cp:lastPrinted>
  <dcterms:created xsi:type="dcterms:W3CDTF">2024-07-09T15:06:27Z</dcterms:created>
  <dcterms:modified xsi:type="dcterms:W3CDTF">2026-02-16T14:25:06Z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0x010100EDC4FE1DD57D1A4A91554BDAC326B21C</vt:lpwstr>
  </property>
  <property fmtid="{D5CDD505-2E9C-101B-9397-08002B2CF9AE}" pid="3" name="MediaServiceImageTags">
    <vt:lpwstr/>
  </property>
</Properties>
</file>